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05" r:id="rId1"/>
    <p:sldMasterId id="2147483936" r:id="rId2"/>
    <p:sldMasterId id="2147483951" r:id="rId3"/>
    <p:sldMasterId id="2147483956" r:id="rId4"/>
  </p:sldMasterIdLst>
  <p:notesMasterIdLst>
    <p:notesMasterId r:id="rId88"/>
  </p:notesMasterIdLst>
  <p:handoutMasterIdLst>
    <p:handoutMasterId r:id="rId89"/>
  </p:handoutMasterIdLst>
  <p:sldIdLst>
    <p:sldId id="628" r:id="rId5"/>
    <p:sldId id="674" r:id="rId6"/>
    <p:sldId id="675" r:id="rId7"/>
    <p:sldId id="260" r:id="rId8"/>
    <p:sldId id="261" r:id="rId9"/>
    <p:sldId id="258" r:id="rId10"/>
    <p:sldId id="266" r:id="rId11"/>
    <p:sldId id="684" r:id="rId12"/>
    <p:sldId id="685" r:id="rId13"/>
    <p:sldId id="688" r:id="rId14"/>
    <p:sldId id="686" r:id="rId15"/>
    <p:sldId id="262" r:id="rId16"/>
    <p:sldId id="263" r:id="rId17"/>
    <p:sldId id="264" r:id="rId18"/>
    <p:sldId id="687" r:id="rId19"/>
    <p:sldId id="678" r:id="rId20"/>
    <p:sldId id="679" r:id="rId21"/>
    <p:sldId id="647" r:id="rId22"/>
    <p:sldId id="648" r:id="rId23"/>
    <p:sldId id="680" r:id="rId24"/>
    <p:sldId id="681" r:id="rId25"/>
    <p:sldId id="682" r:id="rId26"/>
    <p:sldId id="504" r:id="rId27"/>
    <p:sldId id="669" r:id="rId28"/>
    <p:sldId id="505" r:id="rId29"/>
    <p:sldId id="510" r:id="rId30"/>
    <p:sldId id="508" r:id="rId31"/>
    <p:sldId id="670" r:id="rId32"/>
    <p:sldId id="524" r:id="rId33"/>
    <p:sldId id="531" r:id="rId34"/>
    <p:sldId id="536" r:id="rId35"/>
    <p:sldId id="538" r:id="rId36"/>
    <p:sldId id="537" r:id="rId37"/>
    <p:sldId id="543" r:id="rId38"/>
    <p:sldId id="547" r:id="rId39"/>
    <p:sldId id="546" r:id="rId40"/>
    <p:sldId id="559" r:id="rId41"/>
    <p:sldId id="558" r:id="rId42"/>
    <p:sldId id="562" r:id="rId43"/>
    <p:sldId id="579" r:id="rId44"/>
    <p:sldId id="587" r:id="rId45"/>
    <p:sldId id="594" r:id="rId46"/>
    <p:sldId id="600" r:id="rId47"/>
    <p:sldId id="602" r:id="rId48"/>
    <p:sldId id="603" r:id="rId49"/>
    <p:sldId id="629" r:id="rId50"/>
    <p:sldId id="649" r:id="rId51"/>
    <p:sldId id="650" r:id="rId52"/>
    <p:sldId id="515" r:id="rId53"/>
    <p:sldId id="671" r:id="rId54"/>
    <p:sldId id="634" r:id="rId55"/>
    <p:sldId id="651" r:id="rId56"/>
    <p:sldId id="652" r:id="rId57"/>
    <p:sldId id="604" r:id="rId58"/>
    <p:sldId id="605" r:id="rId59"/>
    <p:sldId id="606" r:id="rId60"/>
    <p:sldId id="610" r:id="rId61"/>
    <p:sldId id="645" r:id="rId62"/>
    <p:sldId id="607" r:id="rId63"/>
    <p:sldId id="608" r:id="rId64"/>
    <p:sldId id="609" r:id="rId65"/>
    <p:sldId id="613" r:id="rId66"/>
    <p:sldId id="658" r:id="rId67"/>
    <p:sldId id="611" r:id="rId68"/>
    <p:sldId id="663" r:id="rId69"/>
    <p:sldId id="612" r:id="rId70"/>
    <p:sldId id="617" r:id="rId71"/>
    <p:sldId id="614" r:id="rId72"/>
    <p:sldId id="615" r:id="rId73"/>
    <p:sldId id="646" r:id="rId74"/>
    <p:sldId id="616" r:id="rId75"/>
    <p:sldId id="618" r:id="rId76"/>
    <p:sldId id="627" r:id="rId77"/>
    <p:sldId id="672" r:id="rId78"/>
    <p:sldId id="620" r:id="rId79"/>
    <p:sldId id="619" r:id="rId80"/>
    <p:sldId id="621" r:id="rId81"/>
    <p:sldId id="653" r:id="rId82"/>
    <p:sldId id="660" r:id="rId83"/>
    <p:sldId id="662" r:id="rId84"/>
    <p:sldId id="673" r:id="rId85"/>
    <p:sldId id="676" r:id="rId86"/>
    <p:sldId id="689" r:id="rId87"/>
  </p:sldIdLst>
  <p:sldSz cx="12192000" cy="6858000"/>
  <p:notesSz cx="6858000" cy="9144000"/>
  <p:custDataLst>
    <p:tags r:id="rId90"/>
  </p:custDataLst>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ヒラギノ角ゴ Pro W3" charset="-128"/>
        <a:cs typeface="+mn-cs"/>
      </a:defRPr>
    </a:lvl5pPr>
    <a:lvl6pPr marL="2286000" algn="l" defTabSz="914400" rtl="0" eaLnBrk="1" latinLnBrk="0" hangingPunct="1">
      <a:defRPr sz="2400" kern="1200">
        <a:solidFill>
          <a:schemeClr val="tx1"/>
        </a:solidFill>
        <a:latin typeface="Arial" panose="020B0604020202020204" pitchFamily="34" charset="0"/>
        <a:ea typeface="ヒラギノ角ゴ Pro W3" charset="-128"/>
        <a:cs typeface="+mn-cs"/>
      </a:defRPr>
    </a:lvl6pPr>
    <a:lvl7pPr marL="2743200" algn="l" defTabSz="914400" rtl="0" eaLnBrk="1" latinLnBrk="0" hangingPunct="1">
      <a:defRPr sz="2400" kern="1200">
        <a:solidFill>
          <a:schemeClr val="tx1"/>
        </a:solidFill>
        <a:latin typeface="Arial" panose="020B0604020202020204" pitchFamily="34" charset="0"/>
        <a:ea typeface="ヒラギノ角ゴ Pro W3" charset="-128"/>
        <a:cs typeface="+mn-cs"/>
      </a:defRPr>
    </a:lvl7pPr>
    <a:lvl8pPr marL="3200400" algn="l" defTabSz="914400" rtl="0" eaLnBrk="1" latinLnBrk="0" hangingPunct="1">
      <a:defRPr sz="2400" kern="1200">
        <a:solidFill>
          <a:schemeClr val="tx1"/>
        </a:solidFill>
        <a:latin typeface="Arial" panose="020B0604020202020204" pitchFamily="34" charset="0"/>
        <a:ea typeface="ヒラギノ角ゴ Pro W3" charset="-128"/>
        <a:cs typeface="+mn-cs"/>
      </a:defRPr>
    </a:lvl8pPr>
    <a:lvl9pPr marL="3657600" algn="l" defTabSz="914400" rtl="0" eaLnBrk="1" latinLnBrk="0" hangingPunct="1">
      <a:defRPr sz="2400" kern="1200">
        <a:solidFill>
          <a:schemeClr val="tx1"/>
        </a:solidFill>
        <a:latin typeface="Arial" panose="020B0604020202020204" pitchFamily="34" charset="0"/>
        <a:ea typeface="ヒラギノ角ゴ Pro W3" charset="-128"/>
        <a:cs typeface="+mn-cs"/>
      </a:defRPr>
    </a:lvl9pPr>
  </p:defaultTextStyle>
  <p:extLst>
    <p:ext uri="{EFAFB233-063F-42B5-8137-9DF3F51BA10A}">
      <p15:sldGuideLst xmlns:p15="http://schemas.microsoft.com/office/powerpoint/2012/main">
        <p15:guide id="1" orient="horz" pos="1296" userDrawn="1">
          <p15:clr>
            <a:srgbClr val="A4A3A4"/>
          </p15:clr>
        </p15:guide>
        <p15:guide id="2" orient="horz" pos="2160" userDrawn="1">
          <p15:clr>
            <a:srgbClr val="A4A3A4"/>
          </p15:clr>
        </p15:guide>
        <p15:guide id="3" pos="3840" userDrawn="1">
          <p15:clr>
            <a:srgbClr val="A4A3A4"/>
          </p15:clr>
        </p15:guide>
        <p15:guide id="4" orient="horz" pos="1248" userDrawn="1">
          <p15:clr>
            <a:srgbClr val="A4A3A4"/>
          </p15:clr>
        </p15:guide>
        <p15:guide id="5" orient="horz" pos="288" userDrawn="1">
          <p15:clr>
            <a:srgbClr val="A4A3A4"/>
          </p15:clr>
        </p15:guide>
        <p15:guide id="6" orient="horz" pos="96" userDrawn="1">
          <p15:clr>
            <a:srgbClr val="A4A3A4"/>
          </p15:clr>
        </p15:guide>
        <p15:guide id="7" orient="horz" pos="960" userDrawn="1">
          <p15:clr>
            <a:srgbClr val="A4A3A4"/>
          </p15:clr>
        </p15:guide>
        <p15:guide id="8" orient="horz" pos="4080" userDrawn="1">
          <p15:clr>
            <a:srgbClr val="A4A3A4"/>
          </p15:clr>
        </p15:guide>
        <p15:guide id="9" orient="horz" pos="672" userDrawn="1">
          <p15:clr>
            <a:srgbClr val="A4A3A4"/>
          </p15:clr>
        </p15:guide>
        <p15:guide id="10" pos="192" userDrawn="1">
          <p15:clr>
            <a:srgbClr val="A4A3A4"/>
          </p15:clr>
        </p15:guide>
        <p15:guide id="11" pos="73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thleen Fitzpatrick" initials="" lastIdx="2" clrIdx="0"/>
  <p:cmAuthor id="1" name="Editorial Integra" initials="Q" lastIdx="2" clrIdx="1"/>
  <p:cmAuthor id="2" name="Editorial Integra" initials="SS" lastIdx="14" clrIdx="2"/>
  <p:cmAuthor id="3" name="Shiny Rajesh, Integra-PDY, IN" initials="SRII" lastIdx="14"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900FF"/>
    <a:srgbClr val="6600FF"/>
    <a:srgbClr val="3366FF"/>
    <a:srgbClr val="5A5A88"/>
    <a:srgbClr val="2811D1"/>
    <a:srgbClr val="5E588A"/>
    <a:srgbClr val="4F6F92"/>
    <a:srgbClr val="61887E"/>
    <a:srgbClr val="D130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87601" autoAdjust="0"/>
  </p:normalViewPr>
  <p:slideViewPr>
    <p:cSldViewPr>
      <p:cViewPr varScale="1">
        <p:scale>
          <a:sx n="57" d="100"/>
          <a:sy n="57" d="100"/>
        </p:scale>
        <p:origin x="200" y="48"/>
      </p:cViewPr>
      <p:guideLst>
        <p:guide orient="horz" pos="1296"/>
        <p:guide orient="horz" pos="2160"/>
        <p:guide pos="3840"/>
        <p:guide orient="horz" pos="1248"/>
        <p:guide orient="horz" pos="288"/>
        <p:guide orient="horz" pos="96"/>
        <p:guide orient="horz" pos="960"/>
        <p:guide orient="horz" pos="4080"/>
        <p:guide orient="horz" pos="672"/>
        <p:guide pos="192"/>
        <p:guide pos="7360"/>
      </p:guideLst>
    </p:cSldViewPr>
  </p:slideViewPr>
  <p:outlineViewPr>
    <p:cViewPr>
      <p:scale>
        <a:sx n="33" d="100"/>
        <a:sy n="33" d="100"/>
      </p:scale>
      <p:origin x="0" y="30444"/>
    </p:cViewPr>
  </p:outlineViewPr>
  <p:notesTextViewPr>
    <p:cViewPr>
      <p:scale>
        <a:sx n="100" d="100"/>
        <a:sy n="100" d="100"/>
      </p:scale>
      <p:origin x="0" y="0"/>
    </p:cViewPr>
  </p:notesTextViewPr>
  <p:sorterViewPr>
    <p:cViewPr>
      <p:scale>
        <a:sx n="100" d="100"/>
        <a:sy n="100" d="100"/>
      </p:scale>
      <p:origin x="0" y="-2708"/>
    </p:cViewPr>
  </p:sorterViewPr>
  <p:notesViewPr>
    <p:cSldViewPr>
      <p:cViewPr varScale="1">
        <p:scale>
          <a:sx n="70" d="100"/>
          <a:sy n="70" d="100"/>
        </p:scale>
        <p:origin x="-329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slide" Target="slides/slide35.xml" /><Relationship Id="rId21" Type="http://schemas.openxmlformats.org/officeDocument/2006/relationships/slide" Target="slides/slide17.xml" /><Relationship Id="rId34" Type="http://schemas.openxmlformats.org/officeDocument/2006/relationships/slide" Target="slides/slide30.xml" /><Relationship Id="rId42" Type="http://schemas.openxmlformats.org/officeDocument/2006/relationships/slide" Target="slides/slide38.xml" /><Relationship Id="rId47" Type="http://schemas.openxmlformats.org/officeDocument/2006/relationships/slide" Target="slides/slide43.xml" /><Relationship Id="rId50" Type="http://schemas.openxmlformats.org/officeDocument/2006/relationships/slide" Target="slides/slide46.xml" /><Relationship Id="rId55" Type="http://schemas.openxmlformats.org/officeDocument/2006/relationships/slide" Target="slides/slide51.xml" /><Relationship Id="rId63" Type="http://schemas.openxmlformats.org/officeDocument/2006/relationships/slide" Target="slides/slide59.xml" /><Relationship Id="rId68" Type="http://schemas.openxmlformats.org/officeDocument/2006/relationships/slide" Target="slides/slide64.xml" /><Relationship Id="rId76" Type="http://schemas.openxmlformats.org/officeDocument/2006/relationships/slide" Target="slides/slide72.xml" /><Relationship Id="rId84" Type="http://schemas.openxmlformats.org/officeDocument/2006/relationships/slide" Target="slides/slide80.xml" /><Relationship Id="rId89" Type="http://schemas.openxmlformats.org/officeDocument/2006/relationships/handoutMaster" Target="handoutMasters/handoutMaster1.xml" /><Relationship Id="rId7" Type="http://schemas.openxmlformats.org/officeDocument/2006/relationships/slide" Target="slides/slide3.xml" /><Relationship Id="rId71" Type="http://schemas.openxmlformats.org/officeDocument/2006/relationships/slide" Target="slides/slide67.xml" /><Relationship Id="rId92" Type="http://schemas.openxmlformats.org/officeDocument/2006/relationships/presProps" Target="presProps.xml" /><Relationship Id="rId2" Type="http://schemas.openxmlformats.org/officeDocument/2006/relationships/slideMaster" Target="slideMasters/slideMaster2.xml" /><Relationship Id="rId16" Type="http://schemas.openxmlformats.org/officeDocument/2006/relationships/slide" Target="slides/slide12.xml" /><Relationship Id="rId29" Type="http://schemas.openxmlformats.org/officeDocument/2006/relationships/slide" Target="slides/slide25.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slide" Target="slides/slide33.xml" /><Relationship Id="rId40" Type="http://schemas.openxmlformats.org/officeDocument/2006/relationships/slide" Target="slides/slide36.xml" /><Relationship Id="rId45" Type="http://schemas.openxmlformats.org/officeDocument/2006/relationships/slide" Target="slides/slide41.xml" /><Relationship Id="rId53" Type="http://schemas.openxmlformats.org/officeDocument/2006/relationships/slide" Target="slides/slide49.xml" /><Relationship Id="rId58" Type="http://schemas.openxmlformats.org/officeDocument/2006/relationships/slide" Target="slides/slide54.xml" /><Relationship Id="rId66" Type="http://schemas.openxmlformats.org/officeDocument/2006/relationships/slide" Target="slides/slide62.xml" /><Relationship Id="rId74" Type="http://schemas.openxmlformats.org/officeDocument/2006/relationships/slide" Target="slides/slide70.xml" /><Relationship Id="rId79" Type="http://schemas.openxmlformats.org/officeDocument/2006/relationships/slide" Target="slides/slide75.xml" /><Relationship Id="rId87" Type="http://schemas.openxmlformats.org/officeDocument/2006/relationships/slide" Target="slides/slide83.xml" /><Relationship Id="rId5" Type="http://schemas.openxmlformats.org/officeDocument/2006/relationships/slide" Target="slides/slide1.xml" /><Relationship Id="rId61" Type="http://schemas.openxmlformats.org/officeDocument/2006/relationships/slide" Target="slides/slide57.xml" /><Relationship Id="rId82" Type="http://schemas.openxmlformats.org/officeDocument/2006/relationships/slide" Target="slides/slide78.xml" /><Relationship Id="rId90" Type="http://schemas.openxmlformats.org/officeDocument/2006/relationships/tags" Target="tags/tag1.xml" /><Relationship Id="rId95" Type="http://schemas.openxmlformats.org/officeDocument/2006/relationships/tableStyles" Target="tableStyles.xml" /><Relationship Id="rId19" Type="http://schemas.openxmlformats.org/officeDocument/2006/relationships/slide" Target="slides/slide1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 Id="rId43" Type="http://schemas.openxmlformats.org/officeDocument/2006/relationships/slide" Target="slides/slide39.xml" /><Relationship Id="rId48" Type="http://schemas.openxmlformats.org/officeDocument/2006/relationships/slide" Target="slides/slide44.xml" /><Relationship Id="rId56" Type="http://schemas.openxmlformats.org/officeDocument/2006/relationships/slide" Target="slides/slide52.xml" /><Relationship Id="rId64" Type="http://schemas.openxmlformats.org/officeDocument/2006/relationships/slide" Target="slides/slide60.xml" /><Relationship Id="rId69" Type="http://schemas.openxmlformats.org/officeDocument/2006/relationships/slide" Target="slides/slide65.xml" /><Relationship Id="rId77" Type="http://schemas.openxmlformats.org/officeDocument/2006/relationships/slide" Target="slides/slide73.xml" /><Relationship Id="rId8" Type="http://schemas.openxmlformats.org/officeDocument/2006/relationships/slide" Target="slides/slide4.xml" /><Relationship Id="rId51" Type="http://schemas.openxmlformats.org/officeDocument/2006/relationships/slide" Target="slides/slide47.xml" /><Relationship Id="rId72" Type="http://schemas.openxmlformats.org/officeDocument/2006/relationships/slide" Target="slides/slide68.xml" /><Relationship Id="rId80" Type="http://schemas.openxmlformats.org/officeDocument/2006/relationships/slide" Target="slides/slide76.xml" /><Relationship Id="rId85" Type="http://schemas.openxmlformats.org/officeDocument/2006/relationships/slide" Target="slides/slide81.xml" /><Relationship Id="rId93" Type="http://schemas.openxmlformats.org/officeDocument/2006/relationships/viewProps" Target="viewProps.xml" /><Relationship Id="rId3" Type="http://schemas.openxmlformats.org/officeDocument/2006/relationships/slideMaster" Target="slideMasters/slideMaster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slide" Target="slides/slide34.xml" /><Relationship Id="rId46" Type="http://schemas.openxmlformats.org/officeDocument/2006/relationships/slide" Target="slides/slide42.xml" /><Relationship Id="rId59" Type="http://schemas.openxmlformats.org/officeDocument/2006/relationships/slide" Target="slides/slide55.xml" /><Relationship Id="rId67" Type="http://schemas.openxmlformats.org/officeDocument/2006/relationships/slide" Target="slides/slide63.xml" /><Relationship Id="rId20" Type="http://schemas.openxmlformats.org/officeDocument/2006/relationships/slide" Target="slides/slide16.xml" /><Relationship Id="rId41" Type="http://schemas.openxmlformats.org/officeDocument/2006/relationships/slide" Target="slides/slide37.xml" /><Relationship Id="rId54" Type="http://schemas.openxmlformats.org/officeDocument/2006/relationships/slide" Target="slides/slide50.xml" /><Relationship Id="rId62" Type="http://schemas.openxmlformats.org/officeDocument/2006/relationships/slide" Target="slides/slide58.xml" /><Relationship Id="rId70" Type="http://schemas.openxmlformats.org/officeDocument/2006/relationships/slide" Target="slides/slide66.xml" /><Relationship Id="rId75" Type="http://schemas.openxmlformats.org/officeDocument/2006/relationships/slide" Target="slides/slide71.xml" /><Relationship Id="rId83" Type="http://schemas.openxmlformats.org/officeDocument/2006/relationships/slide" Target="slides/slide79.xml" /><Relationship Id="rId88" Type="http://schemas.openxmlformats.org/officeDocument/2006/relationships/notesMaster" Target="notesMasters/notesMaster1.xml" /><Relationship Id="rId91" Type="http://schemas.openxmlformats.org/officeDocument/2006/relationships/commentAuthors" Target="commentAuthors.xml" /><Relationship Id="rId1" Type="http://schemas.openxmlformats.org/officeDocument/2006/relationships/slideMaster" Target="slideMasters/slideMaster1.xml" /><Relationship Id="rId6" Type="http://schemas.openxmlformats.org/officeDocument/2006/relationships/slide" Target="slides/slide2.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49" Type="http://schemas.openxmlformats.org/officeDocument/2006/relationships/slide" Target="slides/slide45.xml" /><Relationship Id="rId57" Type="http://schemas.openxmlformats.org/officeDocument/2006/relationships/slide" Target="slides/slide53.xml" /><Relationship Id="rId10" Type="http://schemas.openxmlformats.org/officeDocument/2006/relationships/slide" Target="slides/slide6.xml" /><Relationship Id="rId31" Type="http://schemas.openxmlformats.org/officeDocument/2006/relationships/slide" Target="slides/slide27.xml" /><Relationship Id="rId44" Type="http://schemas.openxmlformats.org/officeDocument/2006/relationships/slide" Target="slides/slide40.xml" /><Relationship Id="rId52" Type="http://schemas.openxmlformats.org/officeDocument/2006/relationships/slide" Target="slides/slide48.xml" /><Relationship Id="rId60" Type="http://schemas.openxmlformats.org/officeDocument/2006/relationships/slide" Target="slides/slide56.xml" /><Relationship Id="rId65" Type="http://schemas.openxmlformats.org/officeDocument/2006/relationships/slide" Target="slides/slide61.xml" /><Relationship Id="rId73" Type="http://schemas.openxmlformats.org/officeDocument/2006/relationships/slide" Target="slides/slide69.xml" /><Relationship Id="rId78" Type="http://schemas.openxmlformats.org/officeDocument/2006/relationships/slide" Target="slides/slide74.xml" /><Relationship Id="rId81" Type="http://schemas.openxmlformats.org/officeDocument/2006/relationships/slide" Target="slides/slide77.xml" /><Relationship Id="rId86" Type="http://schemas.openxmlformats.org/officeDocument/2006/relationships/slide" Target="slides/slide82.xml" /><Relationship Id="rId94" Type="http://schemas.openxmlformats.org/officeDocument/2006/relationships/theme" Target="theme/theme1.xml" /><Relationship Id="rId4" Type="http://schemas.openxmlformats.org/officeDocument/2006/relationships/slideMaster" Target="slideMasters/slideMaster4.xml" /><Relationship Id="rId9" Type="http://schemas.openxmlformats.org/officeDocument/2006/relationships/slide" Target="slides/slide5.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200">
                <a:ea typeface="ヒラギノ角ゴ Pro W3" pitchFamily="123"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2FDBCFE6-7A80-4E41-8712-1C12F7B6050B}" type="datetimeFigureOut">
              <a:rPr lang="en-US" altLang="en-US"/>
              <a:pPr>
                <a:defRPr/>
              </a:pPr>
              <a:t>9/4/2025</a:t>
            </a:fld>
            <a:endParaRPr lang="en-US" alt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1200">
                <a:ea typeface="ヒラギノ角ゴ Pro W3" pitchFamily="123"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71A23EEE-2F46-4732-8626-99218F3EFA81}" type="slidenum">
              <a:rPr lang="en-US" altLang="en-US"/>
              <a:pPr/>
              <a:t>‹#›</a:t>
            </a:fld>
            <a:endParaRPr lang="en-US" altLang="en-US"/>
          </a:p>
        </p:txBody>
      </p:sp>
    </p:spTree>
    <p:extLst>
      <p:ext uri="{BB962C8B-B14F-4D97-AF65-F5344CB8AC3E}">
        <p14:creationId xmlns:p14="http://schemas.microsoft.com/office/powerpoint/2010/main" val="1435027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charset="0"/>
                <a:ea typeface="ヒラギノ角ゴ Pro W3" pitchFamily="84" charset="-128"/>
                <a:cs typeface="+mn-cs"/>
              </a:defRPr>
            </a:lvl1pPr>
          </a:lstStyle>
          <a:p>
            <a:pPr>
              <a:defRPr/>
            </a:pPr>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charset="0"/>
                <a:ea typeface="ヒラギノ角ゴ Pro W3" pitchFamily="84" charset="-128"/>
                <a:cs typeface="+mn-cs"/>
              </a:defRPr>
            </a:lvl1pPr>
          </a:lstStyle>
          <a:p>
            <a:pPr>
              <a:defRPr/>
            </a:pPr>
            <a:endParaRPr lang="en-US"/>
          </a:p>
        </p:txBody>
      </p:sp>
      <p:sp>
        <p:nvSpPr>
          <p:cNvPr id="94212"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charset="0"/>
                <a:ea typeface="ヒラギノ角ゴ Pro W3" pitchFamily="84" charset="-128"/>
                <a:cs typeface="+mn-cs"/>
              </a:defRPr>
            </a:lvl1pPr>
          </a:lstStyle>
          <a:p>
            <a:pPr>
              <a:defRPr/>
            </a:pPr>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6D957CC8-6916-4659-8D61-C81A523E1943}" type="slidenum">
              <a:rPr lang="en-US" altLang="en-US"/>
              <a:pPr/>
              <a:t>‹#›</a:t>
            </a:fld>
            <a:endParaRPr lang="en-US" altLang="en-US"/>
          </a:p>
        </p:txBody>
      </p:sp>
    </p:spTree>
    <p:extLst>
      <p:ext uri="{BB962C8B-B14F-4D97-AF65-F5344CB8AC3E}">
        <p14:creationId xmlns:p14="http://schemas.microsoft.com/office/powerpoint/2010/main" val="1954750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84" charset="0"/>
        <a:ea typeface="ヒラギノ角ゴ Pro W3" pitchFamily="84" charset="-128"/>
        <a:cs typeface="ヒラギノ角ゴ Pro W3" charset="0"/>
      </a:defRPr>
    </a:lvl1pPr>
    <a:lvl2pPr marL="457200" algn="l" rtl="0" eaLnBrk="0" fontAlgn="base" hangingPunct="0">
      <a:spcBef>
        <a:spcPct val="30000"/>
      </a:spcBef>
      <a:spcAft>
        <a:spcPct val="0"/>
      </a:spcAft>
      <a:defRPr sz="1200" kern="1200">
        <a:solidFill>
          <a:schemeClr val="tx1"/>
        </a:solidFill>
        <a:latin typeface="Times New Roman" pitchFamily="84" charset="0"/>
        <a:ea typeface="ヒラギノ角ゴ Pro W3" pitchFamily="84" charset="-128"/>
        <a:cs typeface="ヒラギノ角ゴ Pro W3" charset="0"/>
      </a:defRPr>
    </a:lvl2pPr>
    <a:lvl3pPr marL="914400" algn="l" rtl="0" eaLnBrk="0" fontAlgn="base" hangingPunct="0">
      <a:spcBef>
        <a:spcPct val="30000"/>
      </a:spcBef>
      <a:spcAft>
        <a:spcPct val="0"/>
      </a:spcAft>
      <a:defRPr sz="1200" kern="1200">
        <a:solidFill>
          <a:schemeClr val="tx1"/>
        </a:solidFill>
        <a:latin typeface="Times New Roman" pitchFamily="84" charset="0"/>
        <a:ea typeface="ヒラギノ角ゴ Pro W3" pitchFamily="84" charset="-128"/>
        <a:cs typeface="ヒラギノ角ゴ Pro W3" charset="0"/>
      </a:defRPr>
    </a:lvl3pPr>
    <a:lvl4pPr marL="1371600" algn="l" rtl="0" eaLnBrk="0" fontAlgn="base" hangingPunct="0">
      <a:spcBef>
        <a:spcPct val="30000"/>
      </a:spcBef>
      <a:spcAft>
        <a:spcPct val="0"/>
      </a:spcAft>
      <a:defRPr sz="1200" kern="1200">
        <a:solidFill>
          <a:schemeClr val="tx1"/>
        </a:solidFill>
        <a:latin typeface="Times New Roman" pitchFamily="84" charset="0"/>
        <a:ea typeface="ヒラギノ角ゴ Pro W3" pitchFamily="84" charset="-128"/>
        <a:cs typeface="ヒラギノ角ゴ Pro W3" charset="0"/>
      </a:defRPr>
    </a:lvl4pPr>
    <a:lvl5pPr marL="1828800" algn="l" rtl="0" eaLnBrk="0" fontAlgn="base" hangingPunct="0">
      <a:spcBef>
        <a:spcPct val="30000"/>
      </a:spcBef>
      <a:spcAft>
        <a:spcPct val="0"/>
      </a:spcAft>
      <a:defRPr sz="1200" kern="1200">
        <a:solidFill>
          <a:schemeClr val="tx1"/>
        </a:solidFill>
        <a:latin typeface="Times New Roman" pitchFamily="84" charset="0"/>
        <a:ea typeface="ヒラギノ角ゴ Pro W3" pitchFamily="84" charset="-128"/>
        <a:cs typeface="ヒラギノ角ゴ Pro W3"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D957CC8-6916-4659-8D61-C81A523E1943}" type="slidenum">
              <a:rPr lang="en-US" altLang="en-US" smtClean="0"/>
              <a:pPr/>
              <a:t>1</a:t>
            </a:fld>
            <a:endParaRPr lang="en-US" altLang="en-US"/>
          </a:p>
        </p:txBody>
      </p:sp>
    </p:spTree>
    <p:extLst>
      <p:ext uri="{BB962C8B-B14F-4D97-AF65-F5344CB8AC3E}">
        <p14:creationId xmlns:p14="http://schemas.microsoft.com/office/powerpoint/2010/main" val="564126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a:rPr>
              <a:t>Figure 1.8 Gene expression: cells use information encoded in a gene to synthesize a functional protein</a:t>
            </a: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30</a:t>
            </a:fld>
            <a:endParaRPr lang="en-US" altLang="en-US">
              <a:solidFill>
                <a:prstClr val="black"/>
              </a:solidFill>
            </a:endParaRPr>
          </a:p>
        </p:txBody>
      </p:sp>
    </p:spTree>
    <p:extLst>
      <p:ext uri="{BB962C8B-B14F-4D97-AF65-F5344CB8AC3E}">
        <p14:creationId xmlns:p14="http://schemas.microsoft.com/office/powerpoint/2010/main" val="2491866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31</a:t>
            </a:fld>
            <a:endParaRPr lang="en-US" altLang="en-US">
              <a:solidFill>
                <a:prstClr val="black"/>
              </a:solidFill>
            </a:endParaRPr>
          </a:p>
        </p:txBody>
      </p:sp>
    </p:spTree>
    <p:extLst>
      <p:ext uri="{BB962C8B-B14F-4D97-AF65-F5344CB8AC3E}">
        <p14:creationId xmlns:p14="http://schemas.microsoft.com/office/powerpoint/2010/main" val="3228865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a:rPr>
              <a:t>Figure 1.9 Energy flow and chemical cycling</a:t>
            </a: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32</a:t>
            </a:fld>
            <a:endParaRPr lang="en-US" altLang="en-US">
              <a:solidFill>
                <a:prstClr val="black"/>
              </a:solidFill>
            </a:endParaRPr>
          </a:p>
        </p:txBody>
      </p:sp>
    </p:spTree>
    <p:extLst>
      <p:ext uri="{BB962C8B-B14F-4D97-AF65-F5344CB8AC3E}">
        <p14:creationId xmlns:p14="http://schemas.microsoft.com/office/powerpoint/2010/main" val="2491866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33</a:t>
            </a:fld>
            <a:endParaRPr lang="en-US" altLang="en-US">
              <a:solidFill>
                <a:prstClr val="black"/>
              </a:solidFill>
            </a:endParaRPr>
          </a:p>
        </p:txBody>
      </p:sp>
    </p:spTree>
    <p:extLst>
      <p:ext uri="{BB962C8B-B14F-4D97-AF65-F5344CB8AC3E}">
        <p14:creationId xmlns:p14="http://schemas.microsoft.com/office/powerpoint/2010/main" val="3228865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a:rPr>
              <a:t>Figure 1.10 Feedback regulation</a:t>
            </a: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34</a:t>
            </a:fld>
            <a:endParaRPr lang="en-US" altLang="en-US">
              <a:solidFill>
                <a:prstClr val="black"/>
              </a:solidFill>
            </a:endParaRPr>
          </a:p>
        </p:txBody>
      </p:sp>
    </p:spTree>
    <p:extLst>
      <p:ext uri="{BB962C8B-B14F-4D97-AF65-F5344CB8AC3E}">
        <p14:creationId xmlns:p14="http://schemas.microsoft.com/office/powerpoint/2010/main" val="2491866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a:rPr>
              <a:t>Figure 1.11 Interactions of an African acacia tree with other organisms and the physical environment</a:t>
            </a: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35</a:t>
            </a:fld>
            <a:endParaRPr lang="en-US" altLang="en-US">
              <a:solidFill>
                <a:prstClr val="black"/>
              </a:solidFill>
            </a:endParaRPr>
          </a:p>
        </p:txBody>
      </p:sp>
    </p:spTree>
    <p:extLst>
      <p:ext uri="{BB962C8B-B14F-4D97-AF65-F5344CB8AC3E}">
        <p14:creationId xmlns:p14="http://schemas.microsoft.com/office/powerpoint/2010/main" val="2491866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36</a:t>
            </a:fld>
            <a:endParaRPr lang="en-US" altLang="en-US">
              <a:solidFill>
                <a:prstClr val="black"/>
              </a:solidFill>
            </a:endParaRPr>
          </a:p>
        </p:txBody>
      </p:sp>
    </p:spTree>
    <p:extLst>
      <p:ext uri="{BB962C8B-B14F-4D97-AF65-F5344CB8AC3E}">
        <p14:creationId xmlns:p14="http://schemas.microsoft.com/office/powerpoint/2010/main" val="3228865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a:rPr>
              <a:t>Figure 1.14 An example of unity underlying the diversity of life: the architecture of cilia in eukaryotes</a:t>
            </a: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37</a:t>
            </a:fld>
            <a:endParaRPr lang="en-US" altLang="en-US">
              <a:solidFill>
                <a:prstClr val="black"/>
              </a:solidFill>
            </a:endParaRPr>
          </a:p>
        </p:txBody>
      </p:sp>
    </p:spTree>
    <p:extLst>
      <p:ext uri="{BB962C8B-B14F-4D97-AF65-F5344CB8AC3E}">
        <p14:creationId xmlns:p14="http://schemas.microsoft.com/office/powerpoint/2010/main" val="2491866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38</a:t>
            </a:fld>
            <a:endParaRPr lang="en-US" altLang="en-US">
              <a:solidFill>
                <a:prstClr val="black"/>
              </a:solidFill>
            </a:endParaRPr>
          </a:p>
        </p:txBody>
      </p:sp>
    </p:spTree>
    <p:extLst>
      <p:ext uri="{BB962C8B-B14F-4D97-AF65-F5344CB8AC3E}">
        <p14:creationId xmlns:p14="http://schemas.microsoft.com/office/powerpoint/2010/main" val="3228865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a:rPr>
              <a:t>Figure 1.16 Charles Darwin</a:t>
            </a: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39</a:t>
            </a:fld>
            <a:endParaRPr lang="en-US" altLang="en-US">
              <a:solidFill>
                <a:prstClr val="black"/>
              </a:solidFill>
            </a:endParaRPr>
          </a:p>
        </p:txBody>
      </p:sp>
    </p:spTree>
    <p:extLst>
      <p:ext uri="{BB962C8B-B14F-4D97-AF65-F5344CB8AC3E}">
        <p14:creationId xmlns:p14="http://schemas.microsoft.com/office/powerpoint/2010/main" val="2491866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D957CC8-6916-4659-8D61-C81A523E1943}" type="slidenum">
              <a:rPr lang="en-US" altLang="en-US" smtClean="0"/>
              <a:pPr/>
              <a:t>11</a:t>
            </a:fld>
            <a:endParaRPr lang="en-US" altLang="en-US"/>
          </a:p>
        </p:txBody>
      </p:sp>
    </p:spTree>
    <p:extLst>
      <p:ext uri="{BB962C8B-B14F-4D97-AF65-F5344CB8AC3E}">
        <p14:creationId xmlns:p14="http://schemas.microsoft.com/office/powerpoint/2010/main" val="3690454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40</a:t>
            </a:fld>
            <a:endParaRPr lang="en-US" altLang="en-US">
              <a:solidFill>
                <a:prstClr val="black"/>
              </a:solidFill>
            </a:endParaRPr>
          </a:p>
        </p:txBody>
      </p:sp>
    </p:spTree>
    <p:extLst>
      <p:ext uri="{BB962C8B-B14F-4D97-AF65-F5344CB8AC3E}">
        <p14:creationId xmlns:p14="http://schemas.microsoft.com/office/powerpoint/2010/main" val="3228865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41</a:t>
            </a:fld>
            <a:endParaRPr lang="en-US" altLang="en-US">
              <a:solidFill>
                <a:prstClr val="black"/>
              </a:solidFill>
            </a:endParaRPr>
          </a:p>
        </p:txBody>
      </p:sp>
    </p:spTree>
    <p:extLst>
      <p:ext uri="{BB962C8B-B14F-4D97-AF65-F5344CB8AC3E}">
        <p14:creationId xmlns:p14="http://schemas.microsoft.com/office/powerpoint/2010/main" val="3228865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42</a:t>
            </a:fld>
            <a:endParaRPr lang="en-US" altLang="en-US">
              <a:solidFill>
                <a:prstClr val="black"/>
              </a:solidFill>
            </a:endParaRPr>
          </a:p>
        </p:txBody>
      </p:sp>
    </p:spTree>
    <p:extLst>
      <p:ext uri="{BB962C8B-B14F-4D97-AF65-F5344CB8AC3E}">
        <p14:creationId xmlns:p14="http://schemas.microsoft.com/office/powerpoint/2010/main" val="3228865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a:rPr>
              <a:t>Figure 1.25 Inquiry: Does camouflage affect predation rates on two populations of mice?</a:t>
            </a: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43</a:t>
            </a:fld>
            <a:endParaRPr lang="en-US" altLang="en-US">
              <a:solidFill>
                <a:prstClr val="black"/>
              </a:solidFill>
            </a:endParaRPr>
          </a:p>
        </p:txBody>
      </p:sp>
    </p:spTree>
    <p:extLst>
      <p:ext uri="{BB962C8B-B14F-4D97-AF65-F5344CB8AC3E}">
        <p14:creationId xmlns:p14="http://schemas.microsoft.com/office/powerpoint/2010/main" val="2491866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solidFill>
                  <a:prstClr val="black"/>
                </a:solidFill>
              </a:rPr>
              <a:pPr/>
              <a:t>44</a:t>
            </a:fld>
            <a:endParaRPr lang="en-US" altLang="en-US">
              <a:solidFill>
                <a:prstClr val="black"/>
              </a:solidFill>
            </a:endParaRPr>
          </a:p>
        </p:txBody>
      </p:sp>
    </p:spTree>
    <p:extLst>
      <p:ext uri="{BB962C8B-B14F-4D97-AF65-F5344CB8AC3E}">
        <p14:creationId xmlns:p14="http://schemas.microsoft.com/office/powerpoint/2010/main" val="3228865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a:rPr>
              <a:t>Figure 1.2 Some properties of life</a:t>
            </a: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957CC8-6916-4659-8D61-C81A523E1943}"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ヒラギノ角ゴ Pro W3"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ヒラギノ角ゴ Pro W3" charset="-128"/>
              <a:cs typeface="+mn-cs"/>
            </a:endParaRPr>
          </a:p>
        </p:txBody>
      </p:sp>
    </p:spTree>
    <p:extLst>
      <p:ext uri="{BB962C8B-B14F-4D97-AF65-F5344CB8AC3E}">
        <p14:creationId xmlns:p14="http://schemas.microsoft.com/office/powerpoint/2010/main" val="2344421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D957CC8-6916-4659-8D61-C81A523E1943}" type="slidenum">
              <a:rPr lang="en-US" altLang="en-US" smtClean="0"/>
              <a:pPr/>
              <a:t>76</a:t>
            </a:fld>
            <a:endParaRPr lang="en-US" altLang="en-US"/>
          </a:p>
        </p:txBody>
      </p:sp>
    </p:spTree>
    <p:extLst>
      <p:ext uri="{BB962C8B-B14F-4D97-AF65-F5344CB8AC3E}">
        <p14:creationId xmlns:p14="http://schemas.microsoft.com/office/powerpoint/2010/main" val="65495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D957CC8-6916-4659-8D61-C81A523E1943}" type="slidenum">
              <a:rPr lang="en-US" altLang="en-US" smtClean="0"/>
              <a:pPr/>
              <a:t>18</a:t>
            </a:fld>
            <a:endParaRPr lang="en-US" altLang="en-US"/>
          </a:p>
        </p:txBody>
      </p:sp>
    </p:spTree>
    <p:extLst>
      <p:ext uri="{BB962C8B-B14F-4D97-AF65-F5344CB8AC3E}">
        <p14:creationId xmlns:p14="http://schemas.microsoft.com/office/powerpoint/2010/main" val="2430803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ea typeface="ヒラギノ角ゴ Pro W3" charset="-128"/>
              </a:defRPr>
            </a:lvl1pPr>
            <a:lvl2pPr marL="742950" indent="-285750">
              <a:spcBef>
                <a:spcPct val="30000"/>
              </a:spcBef>
              <a:defRPr sz="1200">
                <a:solidFill>
                  <a:schemeClr val="tx1"/>
                </a:solidFill>
                <a:latin typeface="Times New Roman" panose="02020603050405020304" pitchFamily="18" charset="0"/>
                <a:ea typeface="ヒラギノ角ゴ Pro W3" charset="-128"/>
              </a:defRPr>
            </a:lvl2pPr>
            <a:lvl3pPr marL="1143000" indent="-228600">
              <a:spcBef>
                <a:spcPct val="30000"/>
              </a:spcBef>
              <a:defRPr sz="1200">
                <a:solidFill>
                  <a:schemeClr val="tx1"/>
                </a:solidFill>
                <a:latin typeface="Times New Roman" panose="02020603050405020304" pitchFamily="18" charset="0"/>
                <a:ea typeface="ヒラギノ角ゴ Pro W3" charset="-128"/>
              </a:defRPr>
            </a:lvl3pPr>
            <a:lvl4pPr marL="1600200" indent="-228600">
              <a:spcBef>
                <a:spcPct val="30000"/>
              </a:spcBef>
              <a:defRPr sz="1200">
                <a:solidFill>
                  <a:schemeClr val="tx1"/>
                </a:solidFill>
                <a:latin typeface="Times New Roman" panose="02020603050405020304" pitchFamily="18" charset="0"/>
                <a:ea typeface="ヒラギノ角ゴ Pro W3" charset="-128"/>
              </a:defRPr>
            </a:lvl4pPr>
            <a:lvl5pPr marL="2057400" indent="-228600">
              <a:spcBef>
                <a:spcPct val="30000"/>
              </a:spcBef>
              <a:defRPr sz="1200">
                <a:solidFill>
                  <a:schemeClr val="tx1"/>
                </a:solidFill>
                <a:latin typeface="Times New Roman" panose="02020603050405020304" pitchFamily="18" charset="0"/>
                <a:ea typeface="ヒラギノ角ゴ Pro W3" charset="-128"/>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charset="-128"/>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charset="-128"/>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charset="-128"/>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ヒラギノ角ゴ Pro W3" charset="-128"/>
              </a:defRPr>
            </a:lvl9pPr>
          </a:lstStyle>
          <a:p>
            <a:pPr algn="r">
              <a:spcBef>
                <a:spcPct val="0"/>
              </a:spcBef>
            </a:pPr>
            <a:fld id="{0B24C727-5A10-43AF-A0C5-2F9849EF097E}" type="slidenum">
              <a:rPr lang="en-US" altLang="en-US">
                <a:latin typeface="Arial" panose="020B0604020202020204" pitchFamily="34" charset="0"/>
                <a:cs typeface="Arial" panose="020B0604020202020204" pitchFamily="34" charset="0"/>
              </a:rPr>
              <a:pPr algn="r">
                <a:spcBef>
                  <a:spcPct val="0"/>
                </a:spcBef>
              </a:pPr>
              <a:t>23</a:t>
            </a:fld>
            <a:endParaRPr lang="en-US" altLang="en-US">
              <a:latin typeface="Arial" panose="020B0604020202020204" pitchFamily="34" charset="0"/>
              <a:cs typeface="Arial" panose="020B0604020202020204" pitchFamily="34" charset="0"/>
            </a:endParaRPr>
          </a:p>
        </p:txBody>
      </p:sp>
      <p:sp>
        <p:nvSpPr>
          <p:cNvPr id="95235" name="Rectangle 2"/>
          <p:cNvSpPr>
            <a:spLocks noGrp="1" noRot="1" noChangeAspect="1" noChangeArrowheads="1" noTextEdit="1"/>
          </p:cNvSpPr>
          <p:nvPr>
            <p:ph type="sldImg"/>
          </p:nvPr>
        </p:nvSpPr>
        <p:spPr>
          <a:xfrm>
            <a:off x="0" y="0"/>
            <a:ext cx="0" cy="0"/>
          </a:xfrm>
          <a:solidFill>
            <a:srgbClr val="FFFFFF"/>
          </a:solidFill>
          <a:ln/>
        </p:spPr>
      </p:sp>
      <p:sp>
        <p:nvSpPr>
          <p:cNvPr id="9523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385784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D957CC8-6916-4659-8D61-C81A523E1943}" type="slidenum">
              <a:rPr lang="en-US" altLang="en-US" smtClean="0"/>
              <a:pPr/>
              <a:t>24</a:t>
            </a:fld>
            <a:endParaRPr lang="en-US" altLang="en-US"/>
          </a:p>
        </p:txBody>
      </p:sp>
    </p:spTree>
    <p:extLst>
      <p:ext uri="{BB962C8B-B14F-4D97-AF65-F5344CB8AC3E}">
        <p14:creationId xmlns:p14="http://schemas.microsoft.com/office/powerpoint/2010/main" val="3798629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pPr/>
              <a:t>25</a:t>
            </a:fld>
            <a:endParaRPr lang="en-US" altLang="en-US"/>
          </a:p>
        </p:txBody>
      </p:sp>
    </p:spTree>
    <p:extLst>
      <p:ext uri="{BB962C8B-B14F-4D97-AF65-F5344CB8AC3E}">
        <p14:creationId xmlns:p14="http://schemas.microsoft.com/office/powerpoint/2010/main" val="3228865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pPr/>
              <a:t>26</a:t>
            </a:fld>
            <a:endParaRPr lang="en-US" altLang="en-US"/>
          </a:p>
        </p:txBody>
      </p:sp>
    </p:spTree>
    <p:extLst>
      <p:ext uri="{BB962C8B-B14F-4D97-AF65-F5344CB8AC3E}">
        <p14:creationId xmlns:p14="http://schemas.microsoft.com/office/powerpoint/2010/main" val="3228865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Arial"/>
              </a:rPr>
              <a:t>Figure 1.3 Exploring levels of biological organization</a:t>
            </a:r>
          </a:p>
        </p:txBody>
      </p:sp>
      <p:sp>
        <p:nvSpPr>
          <p:cNvPr id="4" name="Slide Number Placeholder 3"/>
          <p:cNvSpPr>
            <a:spLocks noGrp="1"/>
          </p:cNvSpPr>
          <p:nvPr>
            <p:ph type="sldNum" sz="quarter" idx="10"/>
          </p:nvPr>
        </p:nvSpPr>
        <p:spPr/>
        <p:txBody>
          <a:bodyPr/>
          <a:lstStyle/>
          <a:p>
            <a:fld id="{6D957CC8-6916-4659-8D61-C81A523E1943}" type="slidenum">
              <a:rPr lang="en-US" altLang="en-US" smtClean="0"/>
              <a:pPr/>
              <a:t>27</a:t>
            </a:fld>
            <a:endParaRPr lang="en-US" altLang="en-US"/>
          </a:p>
        </p:txBody>
      </p:sp>
    </p:spTree>
    <p:extLst>
      <p:ext uri="{BB962C8B-B14F-4D97-AF65-F5344CB8AC3E}">
        <p14:creationId xmlns:p14="http://schemas.microsoft.com/office/powerpoint/2010/main" val="249186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D957CC8-6916-4659-8D61-C81A523E1943}" type="slidenum">
              <a:rPr kumimoji="0" lang="en-US" altLang="en-US" sz="1200" b="0" i="0" u="none" strike="noStrike" kern="1200" cap="none" spc="0" normalizeH="0" baseline="0" noProof="0" smtClean="0">
                <a:ln>
                  <a:noFill/>
                </a:ln>
                <a:solidFill>
                  <a:prstClr val="black"/>
                </a:solidFill>
                <a:effectLst/>
                <a:uLnTx/>
                <a:uFillTx/>
                <a:latin typeface="Arial" panose="020B0604020202020204" pitchFamily="34" charset="0"/>
                <a:ea typeface="ヒラギノ角ゴ Pro W3"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ヒラギノ角ゴ Pro W3" charset="-128"/>
              <a:cs typeface="+mn-cs"/>
            </a:endParaRPr>
          </a:p>
        </p:txBody>
      </p:sp>
    </p:spTree>
    <p:extLst>
      <p:ext uri="{BB962C8B-B14F-4D97-AF65-F5344CB8AC3E}">
        <p14:creationId xmlns:p14="http://schemas.microsoft.com/office/powerpoint/2010/main" val="710366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rgbClr val="5A5A88"/>
        </a:solidFill>
        <a:effectLst/>
      </p:bgPr>
    </p:bg>
    <p:spTree>
      <p:nvGrpSpPr>
        <p:cNvPr id="1" name=""/>
        <p:cNvGrpSpPr/>
        <p:nvPr/>
      </p:nvGrpSpPr>
      <p:grpSpPr>
        <a:xfrm>
          <a:off x="0" y="0"/>
          <a:ext cx="0" cy="0"/>
          <a:chOff x="0" y="0"/>
          <a:chExt cx="0" cy="0"/>
        </a:xfrm>
      </p:grpSpPr>
      <p:sp>
        <p:nvSpPr>
          <p:cNvPr id="13" name="TextBox 12"/>
          <p:cNvSpPr txBox="1"/>
          <p:nvPr/>
        </p:nvSpPr>
        <p:spPr>
          <a:xfrm>
            <a:off x="9824427" y="6019800"/>
            <a:ext cx="2164374" cy="738664"/>
          </a:xfrm>
          <a:prstGeom prst="rect">
            <a:avLst/>
          </a:prstGeom>
          <a:noFill/>
        </p:spPr>
        <p:txBody>
          <a:bodyPr wrap="none" rtlCol="0">
            <a:spAutoFit/>
          </a:bodyPr>
          <a:lstStyle/>
          <a:p>
            <a:pPr marL="0" marR="0" indent="0" algn="r" defTabSz="914400" rtl="0" eaLnBrk="0" fontAlgn="base" latinLnBrk="0" hangingPunct="0">
              <a:lnSpc>
                <a:spcPct val="100000"/>
              </a:lnSpc>
              <a:spcBef>
                <a:spcPct val="0"/>
              </a:spcBef>
              <a:spcAft>
                <a:spcPct val="0"/>
              </a:spcAft>
              <a:buClrTx/>
              <a:buSzTx/>
              <a:buFontTx/>
              <a:buNone/>
              <a:tabLst/>
              <a:defRPr/>
            </a:pPr>
            <a:r>
              <a:rPr lang="en-US" sz="1400" dirty="0"/>
              <a:t>Lecture</a:t>
            </a:r>
            <a:r>
              <a:rPr lang="en-US" sz="1400" baseline="0" dirty="0"/>
              <a:t> Presentations by</a:t>
            </a:r>
            <a:br>
              <a:rPr lang="en-US" sz="1400" baseline="0" dirty="0"/>
            </a:br>
            <a:r>
              <a:rPr lang="en-US" sz="1400" baseline="0" dirty="0"/>
              <a:t>Nicole </a:t>
            </a:r>
            <a:r>
              <a:rPr lang="en-US" sz="1400" baseline="0" dirty="0" err="1"/>
              <a:t>Tunbridge</a:t>
            </a:r>
            <a:r>
              <a:rPr lang="en-US" sz="1400" baseline="0" dirty="0"/>
              <a:t> and</a:t>
            </a:r>
            <a:endParaRPr lang="en-US" sz="1400" dirty="0"/>
          </a:p>
          <a:p>
            <a:pPr algn="r"/>
            <a:r>
              <a:rPr lang="en-US" sz="1400" baseline="0" dirty="0"/>
              <a:t>Kathleen Fitzpatrick</a:t>
            </a:r>
          </a:p>
        </p:txBody>
      </p:sp>
      <p:sp>
        <p:nvSpPr>
          <p:cNvPr id="7" name="Footer Placeholder 2"/>
          <p:cNvSpPr>
            <a:spLocks noGrp="1"/>
          </p:cNvSpPr>
          <p:nvPr>
            <p:ph type="ftr" sz="quarter" idx="3"/>
          </p:nvPr>
        </p:nvSpPr>
        <p:spPr>
          <a:xfrm>
            <a:off x="0" y="6490097"/>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Rectangle 5"/>
          <p:cNvSpPr/>
          <p:nvPr userDrawn="1"/>
        </p:nvSpPr>
        <p:spPr>
          <a:xfrm>
            <a:off x="6197600" y="152400"/>
            <a:ext cx="5994400" cy="5791200"/>
          </a:xfrm>
          <a:prstGeom prst="rect">
            <a:avLst/>
          </a:prstGeom>
        </p:spPr>
        <p:txBody>
          <a:bodyPr wrap="square" anchor="ctr">
            <a:noAutofit/>
          </a:body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4000" b="1" dirty="0">
                <a:solidFill>
                  <a:srgbClr val="9900FF"/>
                </a:solidFill>
                <a:effectLst>
                  <a:outerShdw blurRad="38100" dist="38100" dir="2700000" algn="tl">
                    <a:srgbClr val="000000">
                      <a:alpha val="43137"/>
                    </a:srgbClr>
                  </a:outerShdw>
                </a:effectLst>
              </a:rPr>
              <a:t>Chapter 1</a:t>
            </a:r>
            <a:br>
              <a:rPr lang="en-US" sz="3200" b="1" dirty="0">
                <a:solidFill>
                  <a:srgbClr val="3366FF"/>
                </a:solidFill>
              </a:rPr>
            </a:br>
            <a:br>
              <a:rPr lang="en-US" sz="3600" dirty="0"/>
            </a:br>
            <a:r>
              <a:rPr lang="en-US" sz="4000" b="1" kern="1200" baseline="0" dirty="0">
                <a:solidFill>
                  <a:schemeClr val="tx1"/>
                </a:solidFill>
                <a:effectLst>
                  <a:outerShdw blurRad="38100" dist="38100" dir="2700000" algn="tl">
                    <a:srgbClr val="000000">
                      <a:alpha val="43137"/>
                    </a:srgbClr>
                  </a:outerShdw>
                </a:effectLst>
                <a:latin typeface="Arial" panose="020B0604020202020204" pitchFamily="34" charset="0"/>
                <a:ea typeface="ヒラギノ角ゴ Pro W3" charset="-128"/>
                <a:cs typeface="+mn-cs"/>
              </a:rPr>
              <a:t>Biology and Its Themes</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8533" y="586860"/>
            <a:ext cx="6109035" cy="5520212"/>
          </a:xfrm>
          <a:prstGeom prst="rect">
            <a:avLst/>
          </a:prstGeom>
        </p:spPr>
      </p:pic>
    </p:spTree>
    <p:extLst>
      <p:ext uri="{BB962C8B-B14F-4D97-AF65-F5344CB8AC3E}">
        <p14:creationId xmlns:p14="http://schemas.microsoft.com/office/powerpoint/2010/main" val="387086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46331"/>
          </a:xfrm>
          <a:prstGeom prst="rect">
            <a:avLst/>
          </a:prstGeom>
        </p:spPr>
        <p:txBody>
          <a:bodyPr/>
          <a:lstStyle/>
          <a:p>
            <a:r>
              <a:rPr lang="en-US"/>
              <a:t>Click to edit Master title style</a:t>
            </a:r>
            <a:endParaRPr lang="en-IN"/>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D87EEF21-5803-49E5-8193-A2185982CC8F}" type="datetime1">
              <a:rPr lang="en-IN" altLang="zh-TW" smtClean="0"/>
              <a:t>04-09-2025</a:t>
            </a:fld>
            <a:endParaRPr lang="en-IN"/>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IN"/>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FE72B523-4517-4379-B655-DE1397BB151B}" type="slidenum">
              <a:rPr lang="en-IN" smtClean="0"/>
              <a:t>‹#›</a:t>
            </a:fld>
            <a:endParaRPr lang="en-IN"/>
          </a:p>
        </p:txBody>
      </p:sp>
    </p:spTree>
    <p:extLst>
      <p:ext uri="{BB962C8B-B14F-4D97-AF65-F5344CB8AC3E}">
        <p14:creationId xmlns:p14="http://schemas.microsoft.com/office/powerpoint/2010/main" val="544482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9D4B1F06-8F1F-4C8D-9497-848E6C7479D3}" type="datetime1">
              <a:rPr lang="en-IN" altLang="zh-TW" smtClean="0"/>
              <a:t>04-09-2025</a:t>
            </a:fld>
            <a:endParaRPr lang="en-IN"/>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IN"/>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FE72B523-4517-4379-B655-DE1397BB151B}" type="slidenum">
              <a:rPr lang="en-IN" smtClean="0"/>
              <a:t>‹#›</a:t>
            </a:fld>
            <a:endParaRPr lang="en-IN"/>
          </a:p>
        </p:txBody>
      </p:sp>
    </p:spTree>
    <p:extLst>
      <p:ext uri="{BB962C8B-B14F-4D97-AF65-F5344CB8AC3E}">
        <p14:creationId xmlns:p14="http://schemas.microsoft.com/office/powerpoint/2010/main" val="42436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942658"/>
            <a:ext cx="4011084" cy="492443"/>
          </a:xfrm>
          <a:prstGeom prst="rect">
            <a:avLst/>
          </a:prstGeo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B9EE4411-DB57-4F78-BF42-F74BE8CADEF9}" type="datetime1">
              <a:rPr lang="en-IN" altLang="zh-TW" smtClean="0"/>
              <a:t>04-09-2025</a:t>
            </a:fld>
            <a:endParaRPr lang="en-IN"/>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FE72B523-4517-4379-B655-DE1397BB151B}" type="slidenum">
              <a:rPr lang="en-IN" smtClean="0"/>
              <a:t>‹#›</a:t>
            </a:fld>
            <a:endParaRPr lang="en-IN"/>
          </a:p>
        </p:txBody>
      </p:sp>
    </p:spTree>
    <p:extLst>
      <p:ext uri="{BB962C8B-B14F-4D97-AF65-F5344CB8AC3E}">
        <p14:creationId xmlns:p14="http://schemas.microsoft.com/office/powerpoint/2010/main" val="478312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4896"/>
            <a:ext cx="7315200" cy="492443"/>
          </a:xfrm>
          <a:prstGeom prst="rect">
            <a:avLst/>
          </a:prstGeo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1DFE8000-43F1-4E03-B96F-AA10A4F0D0BB}" type="datetime1">
              <a:rPr lang="en-IN" altLang="zh-TW" smtClean="0"/>
              <a:t>04-09-2025</a:t>
            </a:fld>
            <a:endParaRPr lang="en-IN"/>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FE72B523-4517-4379-B655-DE1397BB151B}" type="slidenum">
              <a:rPr lang="en-IN" smtClean="0"/>
              <a:t>‹#›</a:t>
            </a:fld>
            <a:endParaRPr lang="en-IN"/>
          </a:p>
        </p:txBody>
      </p:sp>
    </p:spTree>
    <p:extLst>
      <p:ext uri="{BB962C8B-B14F-4D97-AF65-F5344CB8AC3E}">
        <p14:creationId xmlns:p14="http://schemas.microsoft.com/office/powerpoint/2010/main" val="1021025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46331"/>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DE3C630-F06A-420E-9FD4-B25AD69E6471}" type="datetime1">
              <a:rPr lang="en-IN" altLang="zh-TW" smtClean="0"/>
              <a:t>04-09-2025</a:t>
            </a:fld>
            <a:endParaRPr lang="en-I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E72B523-4517-4379-B655-DE1397BB151B}" type="slidenum">
              <a:rPr lang="en-IN" smtClean="0"/>
              <a:t>‹#›</a:t>
            </a:fld>
            <a:endParaRPr lang="en-IN"/>
          </a:p>
        </p:txBody>
      </p:sp>
    </p:spTree>
    <p:extLst>
      <p:ext uri="{BB962C8B-B14F-4D97-AF65-F5344CB8AC3E}">
        <p14:creationId xmlns:p14="http://schemas.microsoft.com/office/powerpoint/2010/main" val="1616599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05237" y="274639"/>
            <a:ext cx="877163" cy="5851525"/>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DD949F60-4BBF-4D05-A1AC-8086A2786294}" type="datetime1">
              <a:rPr lang="en-IN" altLang="zh-TW" smtClean="0"/>
              <a:t>04-09-2025</a:t>
            </a:fld>
            <a:endParaRPr lang="en-I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E72B523-4517-4379-B655-DE1397BB151B}" type="slidenum">
              <a:rPr lang="en-IN" smtClean="0"/>
              <a:t>‹#›</a:t>
            </a:fld>
            <a:endParaRPr lang="en-IN"/>
          </a:p>
        </p:txBody>
      </p:sp>
    </p:spTree>
    <p:extLst>
      <p:ext uri="{BB962C8B-B14F-4D97-AF65-F5344CB8AC3E}">
        <p14:creationId xmlns:p14="http://schemas.microsoft.com/office/powerpoint/2010/main" val="19885018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411555-FAA5-93A4-11F7-03968F4C4B5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C0946FF-2AC9-A0DA-FF6E-3A56506069E8}"/>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5473539-3B22-A572-85A7-8F639A4A96E3}"/>
              </a:ext>
            </a:extLst>
          </p:cNvPr>
          <p:cNvSpPr>
            <a:spLocks noGrp="1"/>
          </p:cNvSpPr>
          <p:nvPr>
            <p:ph type="dt" sz="half" idx="10"/>
          </p:nvPr>
        </p:nvSpPr>
        <p:spPr/>
        <p:txBody>
          <a:bodyPr/>
          <a:lstStyle/>
          <a:p>
            <a:fld id="{A8ECAEDC-E98B-4377-8CC9-C0331E9DF6EF}" type="datetime1">
              <a:rPr lang="en-IN" altLang="zh-TW" smtClean="0"/>
              <a:t>04-09-2025</a:t>
            </a:fld>
            <a:endParaRPr lang="zh-TW" altLang="en-US"/>
          </a:p>
        </p:txBody>
      </p:sp>
      <p:sp>
        <p:nvSpPr>
          <p:cNvPr id="5" name="頁尾版面配置區 4">
            <a:extLst>
              <a:ext uri="{FF2B5EF4-FFF2-40B4-BE49-F238E27FC236}">
                <a16:creationId xmlns:a16="http://schemas.microsoft.com/office/drawing/2014/main" id="{3FA154C6-C4D5-EA99-848A-98657AE043E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5242842-F1C1-FCF0-E36F-5891011871C9}"/>
              </a:ext>
            </a:extLst>
          </p:cNvPr>
          <p:cNvSpPr>
            <a:spLocks noGrp="1"/>
          </p:cNvSpPr>
          <p:nvPr>
            <p:ph type="sldNum" sz="quarter" idx="12"/>
          </p:nvPr>
        </p:nvSpPr>
        <p:spPr/>
        <p:txBody>
          <a:bodyPr/>
          <a:lstStyle/>
          <a:p>
            <a:fld id="{8B326851-DC86-4688-81FC-BD5232BA8819}" type="slidenum">
              <a:rPr lang="zh-TW" altLang="en-US" smtClean="0"/>
              <a:t>‹#›</a:t>
            </a:fld>
            <a:endParaRPr lang="zh-TW" altLang="en-US"/>
          </a:p>
        </p:txBody>
      </p:sp>
    </p:spTree>
    <p:extLst>
      <p:ext uri="{BB962C8B-B14F-4D97-AF65-F5344CB8AC3E}">
        <p14:creationId xmlns:p14="http://schemas.microsoft.com/office/powerpoint/2010/main" val="1095831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816421" cy="343551"/>
          </a:xfrm>
          <a:prstGeom prst="rect">
            <a:avLst/>
          </a:prstGeom>
        </p:spPr>
        <p:txBody>
          <a:bodyPr/>
          <a:lstStyle>
            <a:lvl1pPr algn="l">
              <a:defRPr sz="1200">
                <a:latin typeface="Arial"/>
                <a:cs typeface="Arial"/>
              </a:defRPr>
            </a:lvl1pPr>
          </a:lstStyle>
          <a:p>
            <a:r>
              <a:rPr lang="en-US"/>
              <a:t>Click to edit Master title style</a:t>
            </a:r>
            <a:endParaRPr lang="en-US" dirty="0"/>
          </a:p>
        </p:txBody>
      </p:sp>
      <p:sp>
        <p:nvSpPr>
          <p:cNvPr id="4" name="Picture Placeholder 3"/>
          <p:cNvSpPr>
            <a:spLocks noGrp="1"/>
          </p:cNvSpPr>
          <p:nvPr>
            <p:ph type="pic" sz="quarter" idx="10"/>
          </p:nvPr>
        </p:nvSpPr>
        <p:spPr>
          <a:xfrm>
            <a:off x="304800" y="762000"/>
            <a:ext cx="11176000" cy="5410200"/>
          </a:xfrm>
        </p:spPr>
        <p:txBody>
          <a:bodyPr/>
          <a:lstStyle/>
          <a:p>
            <a:endParaRPr lang="en-IN"/>
          </a:p>
        </p:txBody>
      </p:sp>
    </p:spTree>
    <p:extLst>
      <p:ext uri="{BB962C8B-B14F-4D97-AF65-F5344CB8AC3E}">
        <p14:creationId xmlns:p14="http://schemas.microsoft.com/office/powerpoint/2010/main" val="32675085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32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4CD4AECB-5DEA-401F-82B5-A81F6D0C82E7}" type="datetimeFigureOut">
              <a:rPr lang="zh-TW" altLang="en-US" smtClean="0"/>
              <a:t>2025/9/4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3324266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8551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CD4AECB-5DEA-401F-82B5-A81F6D0C82E7}" type="datetimeFigureOut">
              <a:rPr lang="zh-TW" altLang="en-US" smtClean="0"/>
              <a:t>2025/9/4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21790294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4CD4AECB-5DEA-401F-82B5-A81F6D0C82E7}" type="datetimeFigureOut">
              <a:rPr lang="zh-TW" altLang="en-US" smtClean="0"/>
              <a:t>2025/9/4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17431576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4CD4AECB-5DEA-401F-82B5-A81F6D0C82E7}" type="datetimeFigureOut">
              <a:rPr lang="zh-TW" altLang="en-US" smtClean="0"/>
              <a:t>2025/9/4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2697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4CD4AECB-5DEA-401F-82B5-A81F6D0C82E7}" type="datetimeFigureOut">
              <a:rPr lang="zh-TW" altLang="en-US" smtClean="0"/>
              <a:t>2025/9/4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41648255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4CD4AECB-5DEA-401F-82B5-A81F6D0C82E7}" type="datetimeFigureOut">
              <a:rPr lang="zh-TW" altLang="en-US" smtClean="0"/>
              <a:t>2025/9/4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1823183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4CD4AECB-5DEA-401F-82B5-A81F6D0C82E7}" type="datetimeFigureOut">
              <a:rPr lang="zh-TW" altLang="en-US" smtClean="0"/>
              <a:t>2025/9/4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32795180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4CD4AECB-5DEA-401F-82B5-A81F6D0C82E7}" type="datetimeFigureOut">
              <a:rPr lang="zh-TW" altLang="en-US" smtClean="0"/>
              <a:t>2025/9/4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1360508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4CD4AECB-5DEA-401F-82B5-A81F6D0C82E7}" type="datetimeFigureOut">
              <a:rPr lang="zh-TW" altLang="en-US" smtClean="0"/>
              <a:t>2025/9/4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1552989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CD4AECB-5DEA-401F-82B5-A81F6D0C82E7}" type="datetimeFigureOut">
              <a:rPr lang="zh-TW" altLang="en-US" smtClean="0"/>
              <a:t>2025/9/4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1380923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4CD4AECB-5DEA-401F-82B5-A81F6D0C82E7}" type="datetimeFigureOut">
              <a:rPr lang="zh-TW" altLang="en-US" smtClean="0"/>
              <a:t>2025/9/4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3355512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646331"/>
          </a:xfrm>
          <a:prstGeom prst="rect">
            <a:avLst/>
          </a:prstGeo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Tree>
    <p:extLst>
      <p:ext uri="{BB962C8B-B14F-4D97-AF65-F5344CB8AC3E}">
        <p14:creationId xmlns:p14="http://schemas.microsoft.com/office/powerpoint/2010/main" val="1542293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Title 6"/>
          <p:cNvSpPr>
            <a:spLocks noGrp="1" noChangeArrowheads="1"/>
          </p:cNvSpPr>
          <p:nvPr>
            <p:ph type="title"/>
          </p:nvPr>
        </p:nvSpPr>
        <p:spPr bwMode="auto">
          <a:xfrm>
            <a:off x="0" y="0"/>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91440" rIns="228600" bIns="91440" numCol="1" anchor="t" anchorCtr="0" compatLnSpc="1">
            <a:prstTxWarp prst="textNoShape">
              <a:avLst/>
            </a:prstTxWarp>
            <a:spAutoFit/>
          </a:bodyPr>
          <a:lstStyle/>
          <a:p>
            <a:pPr lvl="0"/>
            <a:r>
              <a:rPr lang="en-US" dirty="0"/>
              <a:t>Click to edit Master title style</a:t>
            </a:r>
          </a:p>
        </p:txBody>
      </p:sp>
    </p:spTree>
    <p:extLst>
      <p:ext uri="{BB962C8B-B14F-4D97-AF65-F5344CB8AC3E}">
        <p14:creationId xmlns:p14="http://schemas.microsoft.com/office/powerpoint/2010/main" val="628368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46331"/>
          </a:xfrm>
          <a:prstGeom prst="rect">
            <a:avLst/>
          </a:prstGeom>
        </p:spPr>
        <p:txBody>
          <a:bodyPr/>
          <a:lstStyle/>
          <a:p>
            <a:r>
              <a:rPr lang="en-US" dirty="0"/>
              <a:t>Click to edit Master title style</a:t>
            </a:r>
            <a:endParaRPr lang="en-IN" dirty="0"/>
          </a:p>
        </p:txBody>
      </p:sp>
      <p:sp>
        <p:nvSpPr>
          <p:cNvPr id="5" name="Picture Placeholder 4"/>
          <p:cNvSpPr>
            <a:spLocks noGrp="1"/>
          </p:cNvSpPr>
          <p:nvPr>
            <p:ph type="pic" sz="quarter" idx="10"/>
          </p:nvPr>
        </p:nvSpPr>
        <p:spPr>
          <a:xfrm>
            <a:off x="609600" y="1828800"/>
            <a:ext cx="10972800" cy="4419600"/>
          </a:xfrm>
        </p:spPr>
        <p:txBody>
          <a:bodyPr/>
          <a:lstStyle/>
          <a:p>
            <a:endParaRPr lang="en-IN" dirty="0"/>
          </a:p>
        </p:txBody>
      </p:sp>
    </p:spTree>
    <p:extLst>
      <p:ext uri="{BB962C8B-B14F-4D97-AF65-F5344CB8AC3E}">
        <p14:creationId xmlns:p14="http://schemas.microsoft.com/office/powerpoint/2010/main" val="1283753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46331"/>
          </a:xfrm>
          <a:prstGeom prst="rect">
            <a:avLst/>
          </a:prstGeom>
        </p:spPr>
        <p:txBody>
          <a:bodyPr/>
          <a:lstStyle/>
          <a:p>
            <a:r>
              <a:rPr lang="en-US"/>
              <a:t>Click to edit Master title style</a:t>
            </a:r>
            <a:endParaRPr lang="en-IN"/>
          </a:p>
        </p:txBody>
      </p:sp>
      <p:sp>
        <p:nvSpPr>
          <p:cNvPr id="4" name="Media Placeholder 3"/>
          <p:cNvSpPr>
            <a:spLocks noGrp="1"/>
          </p:cNvSpPr>
          <p:nvPr>
            <p:ph type="media" sz="quarter" idx="10"/>
          </p:nvPr>
        </p:nvSpPr>
        <p:spPr>
          <a:xfrm>
            <a:off x="609600" y="1828800"/>
            <a:ext cx="10972800" cy="4648200"/>
          </a:xfrm>
        </p:spPr>
        <p:txBody>
          <a:bodyPr/>
          <a:lstStyle/>
          <a:p>
            <a:endParaRPr lang="en-IN"/>
          </a:p>
        </p:txBody>
      </p:sp>
    </p:spTree>
    <p:extLst>
      <p:ext uri="{BB962C8B-B14F-4D97-AF65-F5344CB8AC3E}">
        <p14:creationId xmlns:p14="http://schemas.microsoft.com/office/powerpoint/2010/main" val="3124977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800219"/>
          </a:xfrm>
          <a:prstGeom prst="rect">
            <a:avLst/>
          </a:prstGeo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8CA1562C-FABB-4871-BA12-8B8EBCB1D14D}" type="datetime1">
              <a:rPr lang="en-IN" altLang="zh-TW" smtClean="0"/>
              <a:t>04-09-2025</a:t>
            </a:fld>
            <a:endParaRPr lang="en-IN"/>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IN"/>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FE72B523-4517-4379-B655-DE1397BB151B}" type="slidenum">
              <a:rPr lang="en-IN" smtClean="0"/>
              <a:t>‹#›</a:t>
            </a:fld>
            <a:endParaRPr lang="en-IN"/>
          </a:p>
        </p:txBody>
      </p:sp>
    </p:spTree>
    <p:extLst>
      <p:ext uri="{BB962C8B-B14F-4D97-AF65-F5344CB8AC3E}">
        <p14:creationId xmlns:p14="http://schemas.microsoft.com/office/powerpoint/2010/main" val="519949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46331"/>
          </a:xfrm>
          <a:prstGeom prst="rect">
            <a:avLst/>
          </a:prstGeom>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4A40B9F4-D243-4C9D-8167-CBDF4360794B}" type="datetime1">
              <a:rPr lang="en-IN" altLang="zh-TW" smtClean="0"/>
              <a:t>04-09-2025</a:t>
            </a:fld>
            <a:endParaRPr lang="en-IN"/>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IN"/>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FE72B523-4517-4379-B655-DE1397BB151B}" type="slidenum">
              <a:rPr lang="en-IN" smtClean="0"/>
              <a:t>‹#›</a:t>
            </a:fld>
            <a:endParaRPr lang="en-IN"/>
          </a:p>
        </p:txBody>
      </p:sp>
    </p:spTree>
    <p:extLst>
      <p:ext uri="{BB962C8B-B14F-4D97-AF65-F5344CB8AC3E}">
        <p14:creationId xmlns:p14="http://schemas.microsoft.com/office/powerpoint/2010/main" val="1251629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46331"/>
          </a:xfrm>
          <a:prstGeom prst="rect">
            <a:avLst/>
          </a:prstGeo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9B8A09E4-1C40-43DD-8E1B-24D27A7E3078}" type="datetime1">
              <a:rPr lang="en-IN" altLang="zh-TW" smtClean="0"/>
              <a:t>04-09-2025</a:t>
            </a:fld>
            <a:endParaRPr lang="en-IN"/>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IN"/>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FE72B523-4517-4379-B655-DE1397BB151B}" type="slidenum">
              <a:rPr lang="en-IN" smtClean="0"/>
              <a:t>‹#›</a:t>
            </a:fld>
            <a:endParaRPr lang="en-IN"/>
          </a:p>
        </p:txBody>
      </p:sp>
    </p:spTree>
    <p:extLst>
      <p:ext uri="{BB962C8B-B14F-4D97-AF65-F5344CB8AC3E}">
        <p14:creationId xmlns:p14="http://schemas.microsoft.com/office/powerpoint/2010/main" val="6143896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 /><Relationship Id="rId13" Type="http://schemas.openxmlformats.org/officeDocument/2006/relationships/slideLayout" Target="../slideLayouts/slideLayout15.xml" /><Relationship Id="rId3" Type="http://schemas.openxmlformats.org/officeDocument/2006/relationships/slideLayout" Target="../slideLayouts/slideLayout5.xml" /><Relationship Id="rId7" Type="http://schemas.openxmlformats.org/officeDocument/2006/relationships/slideLayout" Target="../slideLayouts/slideLayout9.xml" /><Relationship Id="rId12" Type="http://schemas.openxmlformats.org/officeDocument/2006/relationships/slideLayout" Target="../slideLayouts/slideLayout14.xml" /><Relationship Id="rId2" Type="http://schemas.openxmlformats.org/officeDocument/2006/relationships/slideLayout" Target="../slideLayouts/slideLayout4.xml" /><Relationship Id="rId1" Type="http://schemas.openxmlformats.org/officeDocument/2006/relationships/slideLayout" Target="../slideLayouts/slideLayout3.xml" /><Relationship Id="rId6" Type="http://schemas.openxmlformats.org/officeDocument/2006/relationships/slideLayout" Target="../slideLayouts/slideLayout8.xml" /><Relationship Id="rId11" Type="http://schemas.openxmlformats.org/officeDocument/2006/relationships/slideLayout" Target="../slideLayouts/slideLayout13.xml" /><Relationship Id="rId5" Type="http://schemas.openxmlformats.org/officeDocument/2006/relationships/slideLayout" Target="../slideLayouts/slideLayout7.xml" /><Relationship Id="rId15" Type="http://schemas.openxmlformats.org/officeDocument/2006/relationships/theme" Target="../theme/theme2.xml" /><Relationship Id="rId10" Type="http://schemas.openxmlformats.org/officeDocument/2006/relationships/slideLayout" Target="../slideLayouts/slideLayout12.xml" /><Relationship Id="rId4" Type="http://schemas.openxmlformats.org/officeDocument/2006/relationships/slideLayout" Target="../slideLayouts/slideLayout6.xml" /><Relationship Id="rId9" Type="http://schemas.openxmlformats.org/officeDocument/2006/relationships/slideLayout" Target="../slideLayouts/slideLayout11.xml" /><Relationship Id="rId14" Type="http://schemas.openxmlformats.org/officeDocument/2006/relationships/slideLayout" Target="../slideLayouts/slideLayout16.xml" /></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 /><Relationship Id="rId2" Type="http://schemas.openxmlformats.org/officeDocument/2006/relationships/slideLayout" Target="../slideLayouts/slideLayout18.xml" /><Relationship Id="rId1" Type="http://schemas.openxmlformats.org/officeDocument/2006/relationships/slideLayout" Target="../slideLayouts/slideLayout17.xml" /></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 /><Relationship Id="rId3" Type="http://schemas.openxmlformats.org/officeDocument/2006/relationships/slideLayout" Target="../slideLayouts/slideLayout21.xml" /><Relationship Id="rId7" Type="http://schemas.openxmlformats.org/officeDocument/2006/relationships/slideLayout" Target="../slideLayouts/slideLayout25.xml" /><Relationship Id="rId12" Type="http://schemas.openxmlformats.org/officeDocument/2006/relationships/theme" Target="../theme/theme4.xml" /><Relationship Id="rId2" Type="http://schemas.openxmlformats.org/officeDocument/2006/relationships/slideLayout" Target="../slideLayouts/slideLayout20.xml" /><Relationship Id="rId1" Type="http://schemas.openxmlformats.org/officeDocument/2006/relationships/slideLayout" Target="../slideLayouts/slideLayout19.xml" /><Relationship Id="rId6" Type="http://schemas.openxmlformats.org/officeDocument/2006/relationships/slideLayout" Target="../slideLayouts/slideLayout24.xml" /><Relationship Id="rId11" Type="http://schemas.openxmlformats.org/officeDocument/2006/relationships/slideLayout" Target="../slideLayouts/slideLayout29.xml" /><Relationship Id="rId5" Type="http://schemas.openxmlformats.org/officeDocument/2006/relationships/slideLayout" Target="../slideLayouts/slideLayout23.xml" /><Relationship Id="rId10" Type="http://schemas.openxmlformats.org/officeDocument/2006/relationships/slideLayout" Target="../slideLayouts/slideLayout28.xml" /><Relationship Id="rId4" Type="http://schemas.openxmlformats.org/officeDocument/2006/relationships/slideLayout" Target="../slideLayouts/slideLayout22.xml" /><Relationship Id="rId9" Type="http://schemas.openxmlformats.org/officeDocument/2006/relationships/slideLayout" Target="../slideLayouts/slideLayout27.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 y="0"/>
            <a:ext cx="7676865" cy="356998"/>
          </a:xfrm>
          <a:prstGeom prst="rect">
            <a:avLst/>
          </a:prstGeom>
        </p:spPr>
        <p:txBody>
          <a:bodyPr vert="horz" lIns="91440" tIns="45720" rIns="91440" bIns="45720" rtlCol="0">
            <a:normAutofit/>
          </a:bodyPr>
          <a:lstStyle/>
          <a:p>
            <a:pPr lvl="0"/>
            <a:r>
              <a:rPr lang="en-US" dirty="0"/>
              <a:t>Click to edit Master text styles</a:t>
            </a:r>
          </a:p>
        </p:txBody>
      </p:sp>
      <p:sp>
        <p:nvSpPr>
          <p:cNvPr id="4" name="Rectangle 3"/>
          <p:cNvSpPr>
            <a:spLocks noChangeArrowheads="1"/>
          </p:cNvSpPr>
          <p:nvPr/>
        </p:nvSpPr>
        <p:spPr bwMode="auto">
          <a:xfrm>
            <a:off x="89297" y="6582041"/>
            <a:ext cx="38608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r>
              <a:rPr lang="en-US" sz="900" dirty="0">
                <a:solidFill>
                  <a:srgbClr val="000000"/>
                </a:solidFill>
                <a:latin typeface="Arial" charset="0"/>
                <a:ea typeface="ＭＳ Ｐゴシック" charset="0"/>
                <a:cs typeface="ＭＳ Ｐゴシック" charset="0"/>
              </a:rPr>
              <a:t>© 2021 Pearson Education, Inc.</a:t>
            </a:r>
          </a:p>
        </p:txBody>
      </p:sp>
    </p:spTree>
    <p:extLst>
      <p:ext uri="{BB962C8B-B14F-4D97-AF65-F5344CB8AC3E}">
        <p14:creationId xmlns:p14="http://schemas.microsoft.com/office/powerpoint/2010/main" val="130376245"/>
      </p:ext>
    </p:extLst>
  </p:cSld>
  <p:clrMap bg1="lt1" tx1="dk1" bg2="lt2" tx2="dk2" accent1="accent1" accent2="accent2" accent3="accent3" accent4="accent4" accent5="accent5" accent6="accent6" hlink="hlink" folHlink="folHlink"/>
  <p:sldLayoutIdLst>
    <p:sldLayoutId id="2147483916" r:id="rId1"/>
    <p:sldLayoutId id="2147483954" r:id="rId2"/>
  </p:sldLayoutIdLst>
  <p:hf sldNum="0" hdr="0" ft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0" indent="0" algn="l" rtl="0" eaLnBrk="1" fontAlgn="base" hangingPunct="1">
        <a:spcBef>
          <a:spcPct val="20000"/>
        </a:spcBef>
        <a:spcAft>
          <a:spcPct val="0"/>
        </a:spcAft>
        <a:buNone/>
        <a:defRPr sz="1200">
          <a:solidFill>
            <a:schemeClr val="tx1"/>
          </a:solidFill>
          <a:latin typeface="Arial"/>
          <a:ea typeface="ＭＳ Ｐゴシック" charset="0"/>
          <a:cs typeface="Arial"/>
        </a:defRPr>
      </a:lvl1pPr>
      <a:lvl2pPr marL="457200" indent="0" algn="l" rtl="0" eaLnBrk="1" fontAlgn="base" hangingPunct="1">
        <a:spcBef>
          <a:spcPct val="20000"/>
        </a:spcBef>
        <a:spcAft>
          <a:spcPct val="0"/>
        </a:spcAft>
        <a:buNone/>
        <a:defRPr sz="1200">
          <a:solidFill>
            <a:schemeClr val="tx1"/>
          </a:solidFill>
          <a:latin typeface="Arial"/>
          <a:ea typeface="ＭＳ Ｐゴシック" charset="-128"/>
          <a:cs typeface="Arial"/>
        </a:defRPr>
      </a:lvl2pPr>
      <a:lvl3pPr marL="914400" indent="0" algn="l" rtl="0" eaLnBrk="1" fontAlgn="base" hangingPunct="1">
        <a:spcBef>
          <a:spcPct val="20000"/>
        </a:spcBef>
        <a:spcAft>
          <a:spcPct val="0"/>
        </a:spcAft>
        <a:buNone/>
        <a:defRPr sz="1200">
          <a:solidFill>
            <a:schemeClr val="tx1"/>
          </a:solidFill>
          <a:latin typeface="Arial"/>
          <a:ea typeface="ＭＳ Ｐゴシック" charset="-128"/>
          <a:cs typeface="Arial"/>
        </a:defRPr>
      </a:lvl3pPr>
      <a:lvl4pPr marL="1371600" indent="0" algn="l" rtl="0" eaLnBrk="1" fontAlgn="base" hangingPunct="1">
        <a:spcBef>
          <a:spcPct val="20000"/>
        </a:spcBef>
        <a:spcAft>
          <a:spcPct val="0"/>
        </a:spcAft>
        <a:buNone/>
        <a:defRPr sz="1200">
          <a:solidFill>
            <a:schemeClr val="tx1"/>
          </a:solidFill>
          <a:latin typeface="Arial"/>
          <a:ea typeface="ＭＳ Ｐゴシック" charset="-128"/>
          <a:cs typeface="Arial"/>
        </a:defRPr>
      </a:lvl4pPr>
      <a:lvl5pPr marL="1828800" indent="0" algn="l" rtl="0" eaLnBrk="1" fontAlgn="base" hangingPunct="1">
        <a:spcBef>
          <a:spcPct val="20000"/>
        </a:spcBef>
        <a:spcAft>
          <a:spcPct val="0"/>
        </a:spcAft>
        <a:buNone/>
        <a:defRPr sz="1200">
          <a:solidFill>
            <a:schemeClr val="tx1"/>
          </a:solidFill>
          <a:latin typeface="Arial"/>
          <a:ea typeface="ＭＳ Ｐゴシック" charset="-128"/>
          <a:cs typeface="Arial"/>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3200" y="706438"/>
            <a:ext cx="115824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Rectangle 6"/>
          <p:cNvSpPr>
            <a:spLocks noChangeArrowheads="1"/>
          </p:cNvSpPr>
          <p:nvPr userDrawn="1"/>
        </p:nvSpPr>
        <p:spPr bwMode="auto">
          <a:xfrm>
            <a:off x="89297" y="6582041"/>
            <a:ext cx="38608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r>
              <a:rPr lang="en-US" sz="900" dirty="0">
                <a:solidFill>
                  <a:srgbClr val="000000"/>
                </a:solidFill>
                <a:latin typeface="Arial" charset="0"/>
                <a:ea typeface="ＭＳ Ｐゴシック" charset="0"/>
                <a:cs typeface="ＭＳ Ｐゴシック" charset="0"/>
              </a:rPr>
              <a:t>© 2021 Pearson Education Ltd.</a:t>
            </a:r>
          </a:p>
        </p:txBody>
      </p:sp>
      <p:sp>
        <p:nvSpPr>
          <p:cNvPr id="8" name="Title Placeholder 7"/>
          <p:cNvSpPr>
            <a:spLocks noGrp="1" noChangeArrowheads="1"/>
          </p:cNvSpPr>
          <p:nvPr>
            <p:ph type="title"/>
          </p:nvPr>
        </p:nvSpPr>
        <p:spPr bwMode="auto">
          <a:xfrm>
            <a:off x="0" y="0"/>
            <a:ext cx="12192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91440" rIns="228600" bIns="91440" numCol="1" anchor="t" anchorCtr="0" compatLnSpc="1">
            <a:prstTxWarp prst="textNoShape">
              <a:avLst/>
            </a:prstTxWarp>
            <a:spAutoFit/>
          </a:bodyPr>
          <a:lstStyle/>
          <a:p>
            <a:pPr lvl="0"/>
            <a:r>
              <a:rPr lang="en-US" dirty="0"/>
              <a:t>Click to edit Master title style</a:t>
            </a:r>
          </a:p>
        </p:txBody>
      </p:sp>
    </p:spTree>
    <p:extLst>
      <p:ext uri="{BB962C8B-B14F-4D97-AF65-F5344CB8AC3E}">
        <p14:creationId xmlns:p14="http://schemas.microsoft.com/office/powerpoint/2010/main" val="3851274360"/>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49" r:id="rId3"/>
    <p:sldLayoutId id="2147483950"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55" r:id="rId14"/>
  </p:sldLayoutIdLst>
  <p:hf sldNum="0" hdr="0" ftr="0" dt="0"/>
  <p:txStyles>
    <p:titleStyle>
      <a:lvl1pPr algn="l" defTabSz="914400" rtl="0" eaLnBrk="1" latinLnBrk="0" hangingPunct="1">
        <a:spcBef>
          <a:spcPct val="0"/>
        </a:spcBef>
        <a:buNone/>
        <a:defRPr sz="30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Clr>
          <a:srgbClr val="6600FF"/>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6600FF"/>
        </a:buClr>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6600FF"/>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rgbClr val="6600FF"/>
        </a:buClr>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6600FF"/>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 y="0"/>
            <a:ext cx="7676865" cy="356998"/>
          </a:xfrm>
          <a:prstGeom prst="rect">
            <a:avLst/>
          </a:prstGeom>
        </p:spPr>
        <p:txBody>
          <a:bodyPr vert="horz" lIns="91440" tIns="45720" rIns="91440" bIns="45720" rtlCol="0">
            <a:normAutofit/>
          </a:bodyPr>
          <a:lstStyle/>
          <a:p>
            <a:pPr lvl="0"/>
            <a:r>
              <a:rPr lang="en-US" dirty="0"/>
              <a:t>Click to edit Master text styles</a:t>
            </a:r>
          </a:p>
        </p:txBody>
      </p:sp>
      <p:sp>
        <p:nvSpPr>
          <p:cNvPr id="4" name="Rectangle 3"/>
          <p:cNvSpPr>
            <a:spLocks noChangeArrowheads="1"/>
          </p:cNvSpPr>
          <p:nvPr/>
        </p:nvSpPr>
        <p:spPr bwMode="auto">
          <a:xfrm>
            <a:off x="89297" y="6582041"/>
            <a:ext cx="386080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lstStyle/>
          <a:p>
            <a:r>
              <a:rPr lang="en-US" sz="900" dirty="0">
                <a:solidFill>
                  <a:srgbClr val="000000"/>
                </a:solidFill>
                <a:latin typeface="Arial" charset="0"/>
                <a:ea typeface="ＭＳ Ｐゴシック" charset="0"/>
                <a:cs typeface="ＭＳ Ｐゴシック" charset="0"/>
              </a:rPr>
              <a:t>© 2021 Pearson Education Ltd.</a:t>
            </a:r>
          </a:p>
        </p:txBody>
      </p:sp>
    </p:spTree>
    <p:extLst>
      <p:ext uri="{BB962C8B-B14F-4D97-AF65-F5344CB8AC3E}">
        <p14:creationId xmlns:p14="http://schemas.microsoft.com/office/powerpoint/2010/main" val="654063687"/>
      </p:ext>
    </p:extLst>
  </p:cSld>
  <p:clrMap bg1="lt1" tx1="dk1" bg2="lt2" tx2="dk2" accent1="accent1" accent2="accent2" accent3="accent3" accent4="accent4" accent5="accent5" accent6="accent6" hlink="hlink" folHlink="folHlink"/>
  <p:sldLayoutIdLst>
    <p:sldLayoutId id="2147483952" r:id="rId1"/>
    <p:sldLayoutId id="2147483953" r:id="rId2"/>
  </p:sldLayoutIdLst>
  <p:hf sldNum="0" hdr="0" ftr="0" dt="0"/>
  <p:txStyles>
    <p:titleStyle>
      <a:lvl1pPr algn="ctr" rtl="0" eaLnBrk="1" fontAlgn="base" hangingPunct="1">
        <a:spcBef>
          <a:spcPct val="0"/>
        </a:spcBef>
        <a:spcAft>
          <a:spcPct val="0"/>
        </a:spcAft>
        <a:defRPr sz="4400">
          <a:solidFill>
            <a:schemeClr val="tx2"/>
          </a:solidFill>
          <a:latin typeface="+mj-lt"/>
          <a:ea typeface="ＭＳ Ｐゴシック" charset="0"/>
          <a:cs typeface="ＭＳ Ｐゴシック" charset="0"/>
        </a:defRPr>
      </a:lvl1pPr>
      <a:lvl2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2pPr>
      <a:lvl3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3pPr>
      <a:lvl4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4pPr>
      <a:lvl5pPr algn="ctr" rtl="0" eaLnBrk="1" fontAlgn="base" hangingPunct="1">
        <a:spcBef>
          <a:spcPct val="0"/>
        </a:spcBef>
        <a:spcAft>
          <a:spcPct val="0"/>
        </a:spcAft>
        <a:defRPr sz="4400">
          <a:solidFill>
            <a:schemeClr val="tx2"/>
          </a:solidFill>
          <a:latin typeface="Times" pitchFamily="8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2"/>
          </a:solidFill>
          <a:latin typeface="Times" pitchFamily="84" charset="0"/>
        </a:defRPr>
      </a:lvl6pPr>
      <a:lvl7pPr marL="914400" algn="ctr" rtl="0" eaLnBrk="1" fontAlgn="base" hangingPunct="1">
        <a:spcBef>
          <a:spcPct val="0"/>
        </a:spcBef>
        <a:spcAft>
          <a:spcPct val="0"/>
        </a:spcAft>
        <a:defRPr sz="4400">
          <a:solidFill>
            <a:schemeClr val="tx2"/>
          </a:solidFill>
          <a:latin typeface="Times" pitchFamily="84" charset="0"/>
        </a:defRPr>
      </a:lvl7pPr>
      <a:lvl8pPr marL="1371600" algn="ctr" rtl="0" eaLnBrk="1" fontAlgn="base" hangingPunct="1">
        <a:spcBef>
          <a:spcPct val="0"/>
        </a:spcBef>
        <a:spcAft>
          <a:spcPct val="0"/>
        </a:spcAft>
        <a:defRPr sz="4400">
          <a:solidFill>
            <a:schemeClr val="tx2"/>
          </a:solidFill>
          <a:latin typeface="Times" pitchFamily="84" charset="0"/>
        </a:defRPr>
      </a:lvl8pPr>
      <a:lvl9pPr marL="1828800" algn="ctr" rtl="0" eaLnBrk="1" fontAlgn="base" hangingPunct="1">
        <a:spcBef>
          <a:spcPct val="0"/>
        </a:spcBef>
        <a:spcAft>
          <a:spcPct val="0"/>
        </a:spcAft>
        <a:defRPr sz="4400">
          <a:solidFill>
            <a:schemeClr val="tx2"/>
          </a:solidFill>
          <a:latin typeface="Times" pitchFamily="84" charset="0"/>
        </a:defRPr>
      </a:lvl9pPr>
    </p:titleStyle>
    <p:bodyStyle>
      <a:lvl1pPr marL="0" indent="0" algn="l" rtl="0" eaLnBrk="1" fontAlgn="base" hangingPunct="1">
        <a:spcBef>
          <a:spcPct val="20000"/>
        </a:spcBef>
        <a:spcAft>
          <a:spcPct val="0"/>
        </a:spcAft>
        <a:buNone/>
        <a:defRPr sz="1200">
          <a:solidFill>
            <a:schemeClr val="tx1"/>
          </a:solidFill>
          <a:latin typeface="Arial"/>
          <a:ea typeface="ＭＳ Ｐゴシック" charset="0"/>
          <a:cs typeface="Arial"/>
        </a:defRPr>
      </a:lvl1pPr>
      <a:lvl2pPr marL="457200" indent="0" algn="l" rtl="0" eaLnBrk="1" fontAlgn="base" hangingPunct="1">
        <a:spcBef>
          <a:spcPct val="20000"/>
        </a:spcBef>
        <a:spcAft>
          <a:spcPct val="0"/>
        </a:spcAft>
        <a:buNone/>
        <a:defRPr sz="1200">
          <a:solidFill>
            <a:schemeClr val="tx1"/>
          </a:solidFill>
          <a:latin typeface="Arial"/>
          <a:ea typeface="ＭＳ Ｐゴシック" charset="-128"/>
          <a:cs typeface="Arial"/>
        </a:defRPr>
      </a:lvl2pPr>
      <a:lvl3pPr marL="914400" indent="0" algn="l" rtl="0" eaLnBrk="1" fontAlgn="base" hangingPunct="1">
        <a:spcBef>
          <a:spcPct val="20000"/>
        </a:spcBef>
        <a:spcAft>
          <a:spcPct val="0"/>
        </a:spcAft>
        <a:buNone/>
        <a:defRPr sz="1200">
          <a:solidFill>
            <a:schemeClr val="tx1"/>
          </a:solidFill>
          <a:latin typeface="Arial"/>
          <a:ea typeface="ＭＳ Ｐゴシック" charset="-128"/>
          <a:cs typeface="Arial"/>
        </a:defRPr>
      </a:lvl3pPr>
      <a:lvl4pPr marL="1371600" indent="0" algn="l" rtl="0" eaLnBrk="1" fontAlgn="base" hangingPunct="1">
        <a:spcBef>
          <a:spcPct val="20000"/>
        </a:spcBef>
        <a:spcAft>
          <a:spcPct val="0"/>
        </a:spcAft>
        <a:buNone/>
        <a:defRPr sz="1200">
          <a:solidFill>
            <a:schemeClr val="tx1"/>
          </a:solidFill>
          <a:latin typeface="Arial"/>
          <a:ea typeface="ＭＳ Ｐゴシック" charset="-128"/>
          <a:cs typeface="Arial"/>
        </a:defRPr>
      </a:lvl4pPr>
      <a:lvl5pPr marL="1828800" indent="0" algn="l" rtl="0" eaLnBrk="1" fontAlgn="base" hangingPunct="1">
        <a:spcBef>
          <a:spcPct val="20000"/>
        </a:spcBef>
        <a:spcAft>
          <a:spcPct val="0"/>
        </a:spcAft>
        <a:buNone/>
        <a:defRPr sz="1200">
          <a:solidFill>
            <a:schemeClr val="tx1"/>
          </a:solidFill>
          <a:latin typeface="Arial"/>
          <a:ea typeface="ＭＳ Ｐゴシック" charset="-128"/>
          <a:cs typeface="Arial"/>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D4AECB-5DEA-401F-82B5-A81F6D0C82E7}" type="datetimeFigureOut">
              <a:rPr lang="zh-TW" altLang="en-US" smtClean="0"/>
              <a:t>2025/9/4</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0BD84-4775-483F-805C-8E5BB772C209}" type="slidenum">
              <a:rPr lang="zh-TW" altLang="en-US" smtClean="0"/>
              <a:t>‹#›</a:t>
            </a:fld>
            <a:endParaRPr lang="zh-TW" altLang="en-US"/>
          </a:p>
        </p:txBody>
      </p:sp>
    </p:spTree>
    <p:extLst>
      <p:ext uri="{BB962C8B-B14F-4D97-AF65-F5344CB8AC3E}">
        <p14:creationId xmlns:p14="http://schemas.microsoft.com/office/powerpoint/2010/main" val="3979672747"/>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1.xml" /></Relationships>
</file>

<file path=ppt/slides/_rels/slide10.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6.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11.xml" /></Relationships>
</file>

<file path=ppt/slides/_rels/slide17.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tags" Target="../tags/tag4.xml" /><Relationship Id="rId7" Type="http://schemas.openxmlformats.org/officeDocument/2006/relationships/hyperlink" Target="https://www.slido.com/powerpoint-polling?utm_source=powerpoint&amp;utm_medium=placeholder-slide" TargetMode="External" /><Relationship Id="rId12" Type="http://schemas.openxmlformats.org/officeDocument/2006/relationships/image" Target="../media/image12.svg" /><Relationship Id="rId2" Type="http://schemas.openxmlformats.org/officeDocument/2006/relationships/tags" Target="../tags/tag3.xml" /><Relationship Id="rId1" Type="http://schemas.openxmlformats.org/officeDocument/2006/relationships/tags" Target="../tags/tag2.xml" /><Relationship Id="rId6" Type="http://schemas.openxmlformats.org/officeDocument/2006/relationships/image" Target="../media/image8.svg" /><Relationship Id="rId11" Type="http://schemas.openxmlformats.org/officeDocument/2006/relationships/image" Target="../media/image11.png" /><Relationship Id="rId5" Type="http://schemas.openxmlformats.org/officeDocument/2006/relationships/image" Target="../media/image7.png" /><Relationship Id="rId10" Type="http://schemas.openxmlformats.org/officeDocument/2006/relationships/hyperlink" Target="https://www.slido.com/support/ppi/how-to-change-the-design" TargetMode="External" /><Relationship Id="rId4" Type="http://schemas.openxmlformats.org/officeDocument/2006/relationships/slideLayout" Target="../slideLayouts/slideLayout11.xml" /><Relationship Id="rId9" Type="http://schemas.openxmlformats.org/officeDocument/2006/relationships/image" Target="../media/image10.svg" /></Relationships>
</file>

<file path=ppt/slides/_rels/slide18.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3.xml" /><Relationship Id="rId1" Type="http://schemas.openxmlformats.org/officeDocument/2006/relationships/slideLayout" Target="../slideLayouts/slideLayout11.xml" /><Relationship Id="rId5" Type="http://schemas.openxmlformats.org/officeDocument/2006/relationships/image" Target="../media/image15.png" /><Relationship Id="rId4" Type="http://schemas.openxmlformats.org/officeDocument/2006/relationships/image" Target="../media/image14.png" /></Relationships>
</file>

<file path=ppt/slides/_rels/slide19.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image" Target="../media/image16.png"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Layout" Target="../slideLayouts/slideLayout11.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2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11.xml" /></Relationships>
</file>

<file path=ppt/slides/_rels/slide22.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1.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8" Type="http://schemas.openxmlformats.org/officeDocument/2006/relationships/hyperlink" Target="https://www.slido.com/powerpoint-polling?utm_source=powerpoint&amp;utm_medium=placeholder-slide" TargetMode="External" /><Relationship Id="rId13" Type="http://schemas.openxmlformats.org/officeDocument/2006/relationships/image" Target="../media/image12.svg" /><Relationship Id="rId3" Type="http://schemas.openxmlformats.org/officeDocument/2006/relationships/tags" Target="../tags/tag7.xml" /><Relationship Id="rId7" Type="http://schemas.openxmlformats.org/officeDocument/2006/relationships/image" Target="../media/image22.svg" /><Relationship Id="rId12" Type="http://schemas.openxmlformats.org/officeDocument/2006/relationships/image" Target="../media/image11.png" /><Relationship Id="rId2" Type="http://schemas.openxmlformats.org/officeDocument/2006/relationships/tags" Target="../tags/tag6.xml" /><Relationship Id="rId1" Type="http://schemas.openxmlformats.org/officeDocument/2006/relationships/tags" Target="../tags/tag5.xml" /><Relationship Id="rId6" Type="http://schemas.openxmlformats.org/officeDocument/2006/relationships/image" Target="../media/image21.png" /><Relationship Id="rId11" Type="http://schemas.openxmlformats.org/officeDocument/2006/relationships/hyperlink" Target="https://www.slido.com/support/ppi/how-to-change-the-design" TargetMode="External" /><Relationship Id="rId5" Type="http://schemas.openxmlformats.org/officeDocument/2006/relationships/notesSlide" Target="../notesSlides/notesSlide5.xml" /><Relationship Id="rId10" Type="http://schemas.openxmlformats.org/officeDocument/2006/relationships/image" Target="../media/image10.svg" /><Relationship Id="rId4" Type="http://schemas.openxmlformats.org/officeDocument/2006/relationships/slideLayout" Target="../slideLayouts/slideLayout2.xml" /><Relationship Id="rId9" Type="http://schemas.openxmlformats.org/officeDocument/2006/relationships/image" Target="../media/image9.png"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1.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4.xml" /></Relationships>
</file>

<file path=ppt/slides/_rels/slide27.xml.rels><?xml version="1.0" encoding="UTF-8" standalone="yes"?>
<Relationships xmlns="http://schemas.openxmlformats.org/package/2006/relationships"><Relationship Id="rId3" Type="http://schemas.openxmlformats.org/officeDocument/2006/relationships/image" Target="../media/image23.jpg" /><Relationship Id="rId2" Type="http://schemas.openxmlformats.org/officeDocument/2006/relationships/notesSlide" Target="../notesSlides/notesSlide8.xml" /><Relationship Id="rId1" Type="http://schemas.openxmlformats.org/officeDocument/2006/relationships/slideLayout" Target="../slideLayouts/slideLayout17.xml" /></Relationships>
</file>

<file path=ppt/slides/_rels/slide28.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tags" Target="../tags/tag10.xml" /><Relationship Id="rId7" Type="http://schemas.openxmlformats.org/officeDocument/2006/relationships/hyperlink" Target="https://www.slido.com/powerpoint-polling?utm_source=powerpoint&amp;utm_medium=placeholder-slide" TargetMode="External" /><Relationship Id="rId12" Type="http://schemas.openxmlformats.org/officeDocument/2006/relationships/image" Target="../media/image12.svg" /><Relationship Id="rId2" Type="http://schemas.openxmlformats.org/officeDocument/2006/relationships/tags" Target="../tags/tag9.xml" /><Relationship Id="rId1" Type="http://schemas.openxmlformats.org/officeDocument/2006/relationships/tags" Target="../tags/tag8.xml" /><Relationship Id="rId6" Type="http://schemas.openxmlformats.org/officeDocument/2006/relationships/image" Target="../media/image8.svg" /><Relationship Id="rId11" Type="http://schemas.openxmlformats.org/officeDocument/2006/relationships/image" Target="../media/image11.png" /><Relationship Id="rId5" Type="http://schemas.openxmlformats.org/officeDocument/2006/relationships/image" Target="../media/image7.png" /><Relationship Id="rId10" Type="http://schemas.openxmlformats.org/officeDocument/2006/relationships/hyperlink" Target="https://www.slido.com/support/ppi/how-to-change-the-design" TargetMode="External" /><Relationship Id="rId4" Type="http://schemas.openxmlformats.org/officeDocument/2006/relationships/slideLayout" Target="../slideLayouts/slideLayout18.xml" /><Relationship Id="rId9" Type="http://schemas.openxmlformats.org/officeDocument/2006/relationships/image" Target="../media/image10.svg"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4.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1.xml" /></Relationships>
</file>

<file path=ppt/slides/_rels/slide30.xml.rels><?xml version="1.0" encoding="UTF-8" standalone="yes"?>
<Relationships xmlns="http://schemas.openxmlformats.org/package/2006/relationships"><Relationship Id="rId3" Type="http://schemas.openxmlformats.org/officeDocument/2006/relationships/image" Target="../media/image24.jpg" /><Relationship Id="rId2" Type="http://schemas.openxmlformats.org/officeDocument/2006/relationships/notesSlide" Target="../notesSlides/notesSlide10.xml" /><Relationship Id="rId1" Type="http://schemas.openxmlformats.org/officeDocument/2006/relationships/slideLayout" Target="../slideLayouts/slideLayout17.xml" /></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4.xml" /></Relationships>
</file>

<file path=ppt/slides/_rels/slide32.xml.rels><?xml version="1.0" encoding="UTF-8" standalone="yes"?>
<Relationships xmlns="http://schemas.openxmlformats.org/package/2006/relationships"><Relationship Id="rId3" Type="http://schemas.openxmlformats.org/officeDocument/2006/relationships/image" Target="../media/image25.jpg" /><Relationship Id="rId2" Type="http://schemas.openxmlformats.org/officeDocument/2006/relationships/notesSlide" Target="../notesSlides/notesSlide12.xml" /><Relationship Id="rId1" Type="http://schemas.openxmlformats.org/officeDocument/2006/relationships/slideLayout" Target="../slideLayouts/slideLayout17.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4.xml" /></Relationships>
</file>

<file path=ppt/slides/_rels/slide34.xml.rels><?xml version="1.0" encoding="UTF-8" standalone="yes"?>
<Relationships xmlns="http://schemas.openxmlformats.org/package/2006/relationships"><Relationship Id="rId3" Type="http://schemas.openxmlformats.org/officeDocument/2006/relationships/image" Target="../media/image26.jpg" /><Relationship Id="rId2" Type="http://schemas.openxmlformats.org/officeDocument/2006/relationships/notesSlide" Target="../notesSlides/notesSlide14.xml" /><Relationship Id="rId1" Type="http://schemas.openxmlformats.org/officeDocument/2006/relationships/slideLayout" Target="../slideLayouts/slideLayout17.xml" /></Relationships>
</file>

<file path=ppt/slides/_rels/slide35.xml.rels><?xml version="1.0" encoding="UTF-8" standalone="yes"?>
<Relationships xmlns="http://schemas.openxmlformats.org/package/2006/relationships"><Relationship Id="rId3" Type="http://schemas.openxmlformats.org/officeDocument/2006/relationships/image" Target="../media/image27.jpg" /><Relationship Id="rId2" Type="http://schemas.openxmlformats.org/officeDocument/2006/relationships/notesSlide" Target="../notesSlides/notesSlide15.xml" /><Relationship Id="rId1" Type="http://schemas.openxmlformats.org/officeDocument/2006/relationships/slideLayout" Target="../slideLayouts/slideLayout17.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4.xml" /></Relationships>
</file>

<file path=ppt/slides/_rels/slide37.xml.rels><?xml version="1.0" encoding="UTF-8" standalone="yes"?>
<Relationships xmlns="http://schemas.openxmlformats.org/package/2006/relationships"><Relationship Id="rId3" Type="http://schemas.openxmlformats.org/officeDocument/2006/relationships/image" Target="../media/image28.jpg" /><Relationship Id="rId2" Type="http://schemas.openxmlformats.org/officeDocument/2006/relationships/notesSlide" Target="../notesSlides/notesSlide17.xml" /><Relationship Id="rId1" Type="http://schemas.openxmlformats.org/officeDocument/2006/relationships/slideLayout" Target="../slideLayouts/slideLayout17.xml" /></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4.xml" /></Relationships>
</file>

<file path=ppt/slides/_rels/slide39.xml.rels><?xml version="1.0" encoding="UTF-8" standalone="yes"?>
<Relationships xmlns="http://schemas.openxmlformats.org/package/2006/relationships"><Relationship Id="rId3" Type="http://schemas.openxmlformats.org/officeDocument/2006/relationships/image" Target="../media/image29.jpg" /><Relationship Id="rId2" Type="http://schemas.openxmlformats.org/officeDocument/2006/relationships/notesSlide" Target="../notesSlides/notesSlide19.xml" /><Relationship Id="rId1" Type="http://schemas.openxmlformats.org/officeDocument/2006/relationships/slideLayout" Target="../slideLayouts/slideLayout17.xml" /><Relationship Id="rId4" Type="http://schemas.openxmlformats.org/officeDocument/2006/relationships/image" Target="../media/image30.png" /></Relationships>
</file>

<file path=ppt/slides/_rels/slide4.xml.rels><?xml version="1.0" encoding="UTF-8" standalone="yes"?>
<Relationships xmlns="http://schemas.openxmlformats.org/package/2006/relationships"><Relationship Id="rId2" Type="http://schemas.openxmlformats.org/officeDocument/2006/relationships/hyperlink" Target="https://mooc.nthu.edu.tw/course/info/360" TargetMode="External" /><Relationship Id="rId1" Type="http://schemas.openxmlformats.org/officeDocument/2006/relationships/slideLayout" Target="../slideLayouts/slideLayout11.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4.xml" /></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 /><Relationship Id="rId1" Type="http://schemas.openxmlformats.org/officeDocument/2006/relationships/slideLayout" Target="../slideLayouts/slideLayout4.xml" /></Relationships>
</file>

<file path=ppt/slides/_rels/slide42.xml.rels><?xml version="1.0" encoding="UTF-8" standalone="yes"?>
<Relationships xmlns="http://schemas.openxmlformats.org/package/2006/relationships"><Relationship Id="rId3" Type="http://schemas.openxmlformats.org/officeDocument/2006/relationships/image" Target="../media/image31.jpg" /><Relationship Id="rId2" Type="http://schemas.openxmlformats.org/officeDocument/2006/relationships/notesSlide" Target="../notesSlides/notesSlide22.xml" /><Relationship Id="rId1" Type="http://schemas.openxmlformats.org/officeDocument/2006/relationships/slideLayout" Target="../slideLayouts/slideLayout11.xml" /></Relationships>
</file>

<file path=ppt/slides/_rels/slide43.xml.rels><?xml version="1.0" encoding="UTF-8" standalone="yes"?>
<Relationships xmlns="http://schemas.openxmlformats.org/package/2006/relationships"><Relationship Id="rId3" Type="http://schemas.openxmlformats.org/officeDocument/2006/relationships/image" Target="../media/image32.jpg" /><Relationship Id="rId2" Type="http://schemas.openxmlformats.org/officeDocument/2006/relationships/notesSlide" Target="../notesSlides/notesSlide23.xml" /><Relationship Id="rId1" Type="http://schemas.openxmlformats.org/officeDocument/2006/relationships/slideLayout" Target="../slideLayouts/slideLayout17.xml" /></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4.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46.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33.png" /><Relationship Id="rId1" Type="http://schemas.openxmlformats.org/officeDocument/2006/relationships/slideLayout" Target="../slideLayouts/slideLayout11.xml" /><Relationship Id="rId4" Type="http://schemas.openxmlformats.org/officeDocument/2006/relationships/image" Target="../media/image35.png" /></Relationships>
</file>

<file path=ppt/slides/_rels/slide47.xml.rels><?xml version="1.0" encoding="UTF-8" standalone="yes"?>
<Relationships xmlns="http://schemas.openxmlformats.org/package/2006/relationships"><Relationship Id="rId3" Type="http://schemas.openxmlformats.org/officeDocument/2006/relationships/image" Target="../media/image37.png" /><Relationship Id="rId2" Type="http://schemas.openxmlformats.org/officeDocument/2006/relationships/image" Target="../media/image36.png" /><Relationship Id="rId1" Type="http://schemas.openxmlformats.org/officeDocument/2006/relationships/slideLayout" Target="../slideLayouts/slideLayout11.xml" /><Relationship Id="rId4" Type="http://schemas.openxmlformats.org/officeDocument/2006/relationships/image" Target="../media/image15.png" /></Relationships>
</file>

<file path=ppt/slides/_rels/slide48.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11.xml" /></Relationships>
</file>

<file path=ppt/slides/_rels/slide49.xml.rels><?xml version="1.0" encoding="UTF-8" standalone="yes"?>
<Relationships xmlns="http://schemas.openxmlformats.org/package/2006/relationships"><Relationship Id="rId3" Type="http://schemas.openxmlformats.org/officeDocument/2006/relationships/image" Target="../media/image39.jpg" /><Relationship Id="rId2" Type="http://schemas.openxmlformats.org/officeDocument/2006/relationships/notesSlide" Target="../notesSlides/notesSlide25.xml" /><Relationship Id="rId1" Type="http://schemas.openxmlformats.org/officeDocument/2006/relationships/slideLayout" Target="../slideLayouts/slideLayout17.xml" /></Relationships>
</file>

<file path=ppt/slides/_rels/slide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6.xml" /></Relationships>
</file>

<file path=ppt/slides/_rels/slide50.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tags" Target="../tags/tag13.xml" /><Relationship Id="rId7" Type="http://schemas.openxmlformats.org/officeDocument/2006/relationships/hyperlink" Target="https://www.slido.com/powerpoint-polling?utm_source=powerpoint&amp;utm_medium=placeholder-slide" TargetMode="External" /><Relationship Id="rId12" Type="http://schemas.openxmlformats.org/officeDocument/2006/relationships/image" Target="../media/image12.svg" /><Relationship Id="rId2" Type="http://schemas.openxmlformats.org/officeDocument/2006/relationships/tags" Target="../tags/tag12.xml" /><Relationship Id="rId1" Type="http://schemas.openxmlformats.org/officeDocument/2006/relationships/tags" Target="../tags/tag11.xml" /><Relationship Id="rId6" Type="http://schemas.openxmlformats.org/officeDocument/2006/relationships/image" Target="../media/image41.svg" /><Relationship Id="rId11" Type="http://schemas.openxmlformats.org/officeDocument/2006/relationships/image" Target="../media/image11.png" /><Relationship Id="rId5" Type="http://schemas.openxmlformats.org/officeDocument/2006/relationships/image" Target="../media/image40.png" /><Relationship Id="rId10" Type="http://schemas.openxmlformats.org/officeDocument/2006/relationships/hyperlink" Target="https://www.slido.com/support/ppi/how-to-change-the-design" TargetMode="External" /><Relationship Id="rId4" Type="http://schemas.openxmlformats.org/officeDocument/2006/relationships/slideLayout" Target="../slideLayouts/slideLayout11.xml" /><Relationship Id="rId9" Type="http://schemas.openxmlformats.org/officeDocument/2006/relationships/image" Target="../media/image10.svg" /></Relationships>
</file>

<file path=ppt/slides/_rels/slide51.xml.rels><?xml version="1.0" encoding="UTF-8" standalone="yes"?>
<Relationships xmlns="http://schemas.openxmlformats.org/package/2006/relationships"><Relationship Id="rId3" Type="http://schemas.openxmlformats.org/officeDocument/2006/relationships/image" Target="../media/image35.png" /><Relationship Id="rId2" Type="http://schemas.openxmlformats.org/officeDocument/2006/relationships/image" Target="../media/image42.png" /><Relationship Id="rId1" Type="http://schemas.openxmlformats.org/officeDocument/2006/relationships/slideLayout" Target="../slideLayouts/slideLayout11.xml" /></Relationships>
</file>

<file path=ppt/slides/_rels/slide52.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image" Target="../media/image43.png" /><Relationship Id="rId1" Type="http://schemas.openxmlformats.org/officeDocument/2006/relationships/slideLayout" Target="../slideLayouts/slideLayout11.xml" /><Relationship Id="rId4" Type="http://schemas.openxmlformats.org/officeDocument/2006/relationships/image" Target="../media/image15.png" /></Relationships>
</file>

<file path=ppt/slides/_rels/slide53.xml.rels><?xml version="1.0" encoding="UTF-8" standalone="yes"?>
<Relationships xmlns="http://schemas.openxmlformats.org/package/2006/relationships"><Relationship Id="rId2" Type="http://schemas.openxmlformats.org/officeDocument/2006/relationships/image" Target="../media/image45.png" /><Relationship Id="rId1" Type="http://schemas.openxmlformats.org/officeDocument/2006/relationships/slideLayout" Target="../slideLayouts/slideLayout11.xml" /></Relationships>
</file>

<file path=ppt/slides/_rels/slide54.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11.xml" /></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56.xml.rels><?xml version="1.0" encoding="UTF-8" standalone="yes"?>
<Relationships xmlns="http://schemas.openxmlformats.org/package/2006/relationships"><Relationship Id="rId2" Type="http://schemas.openxmlformats.org/officeDocument/2006/relationships/image" Target="../media/image47.png" /><Relationship Id="rId1" Type="http://schemas.openxmlformats.org/officeDocument/2006/relationships/slideLayout" Target="../slideLayouts/slideLayout11.xml" /></Relationships>
</file>

<file path=ppt/slides/_rels/slide57.xml.rels><?xml version="1.0" encoding="UTF-8" standalone="yes"?>
<Relationships xmlns="http://schemas.openxmlformats.org/package/2006/relationships"><Relationship Id="rId2" Type="http://schemas.openxmlformats.org/officeDocument/2006/relationships/image" Target="../media/image48.png" /><Relationship Id="rId1" Type="http://schemas.openxmlformats.org/officeDocument/2006/relationships/slideLayout" Target="../slideLayouts/slideLayout11.xml" /></Relationships>
</file>

<file path=ppt/slides/_rels/slide58.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image" Target="../media/image49.png" /><Relationship Id="rId1" Type="http://schemas.openxmlformats.org/officeDocument/2006/relationships/slideLayout" Target="../slideLayouts/slideLayout11.xml" /></Relationships>
</file>

<file path=ppt/slides/_rels/slide59.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image" Target="../media/image51.png" /><Relationship Id="rId1" Type="http://schemas.openxmlformats.org/officeDocument/2006/relationships/slideLayout" Target="../slideLayouts/slideLayout1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60.xml.rels><?xml version="1.0" encoding="UTF-8" standalone="yes"?>
<Relationships xmlns="http://schemas.openxmlformats.org/package/2006/relationships"><Relationship Id="rId3" Type="http://schemas.openxmlformats.org/officeDocument/2006/relationships/image" Target="../media/image54.png" /><Relationship Id="rId2" Type="http://schemas.openxmlformats.org/officeDocument/2006/relationships/image" Target="../media/image53.png" /><Relationship Id="rId1" Type="http://schemas.openxmlformats.org/officeDocument/2006/relationships/slideLayout" Target="../slideLayouts/slideLayout11.xml" /></Relationships>
</file>

<file path=ppt/slides/_rels/slide61.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11.xml" /></Relationships>
</file>

<file path=ppt/slides/_rels/slide62.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11.xml" /></Relationships>
</file>

<file path=ppt/slides/_rels/slide63.xml.rels><?xml version="1.0" encoding="UTF-8" standalone="yes"?>
<Relationships xmlns="http://schemas.openxmlformats.org/package/2006/relationships"><Relationship Id="rId2" Type="http://schemas.openxmlformats.org/officeDocument/2006/relationships/image" Target="../media/image57.jpeg" /><Relationship Id="rId1" Type="http://schemas.openxmlformats.org/officeDocument/2006/relationships/slideLayout" Target="../slideLayouts/slideLayout11.xml" /></Relationships>
</file>

<file path=ppt/slides/_rels/slide64.xml.rels><?xml version="1.0" encoding="UTF-8" standalone="yes"?>
<Relationships xmlns="http://schemas.openxmlformats.org/package/2006/relationships"><Relationship Id="rId3" Type="http://schemas.openxmlformats.org/officeDocument/2006/relationships/image" Target="../media/image59.emf" /><Relationship Id="rId2" Type="http://schemas.openxmlformats.org/officeDocument/2006/relationships/image" Target="../media/image58.emf" /><Relationship Id="rId1" Type="http://schemas.openxmlformats.org/officeDocument/2006/relationships/slideLayout" Target="../slideLayouts/slideLayout11.xml" /><Relationship Id="rId4" Type="http://schemas.openxmlformats.org/officeDocument/2006/relationships/image" Target="../media/image60.emf" /></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66.xml.rels><?xml version="1.0" encoding="UTF-8" standalone="yes"?>
<Relationships xmlns="http://schemas.openxmlformats.org/package/2006/relationships"><Relationship Id="rId2" Type="http://schemas.openxmlformats.org/officeDocument/2006/relationships/image" Target="../media/image61.png" /><Relationship Id="rId1" Type="http://schemas.openxmlformats.org/officeDocument/2006/relationships/slideLayout" Target="../slideLayouts/slideLayout11.xml" /></Relationships>
</file>

<file path=ppt/slides/_rels/slide67.xml.rels><?xml version="1.0" encoding="UTF-8" standalone="yes"?>
<Relationships xmlns="http://schemas.openxmlformats.org/package/2006/relationships"><Relationship Id="rId2" Type="http://schemas.openxmlformats.org/officeDocument/2006/relationships/image" Target="../media/image62.png" /><Relationship Id="rId1" Type="http://schemas.openxmlformats.org/officeDocument/2006/relationships/slideLayout" Target="../slideLayouts/slideLayout11.xml" /></Relationships>
</file>

<file path=ppt/slides/_rels/slide68.xml.rels><?xml version="1.0" encoding="UTF-8" standalone="yes"?>
<Relationships xmlns="http://schemas.openxmlformats.org/package/2006/relationships"><Relationship Id="rId2" Type="http://schemas.openxmlformats.org/officeDocument/2006/relationships/image" Target="../media/image63.png" /><Relationship Id="rId1" Type="http://schemas.openxmlformats.org/officeDocument/2006/relationships/slideLayout" Target="../slideLayouts/slideLayout11.xml" /></Relationships>
</file>

<file path=ppt/slides/_rels/slide69.xml.rels><?xml version="1.0" encoding="UTF-8" standalone="yes"?>
<Relationships xmlns="http://schemas.openxmlformats.org/package/2006/relationships"><Relationship Id="rId2" Type="http://schemas.openxmlformats.org/officeDocument/2006/relationships/image" Target="../media/image64.png" /><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70.xml.rels><?xml version="1.0" encoding="UTF-8" standalone="yes"?>
<Relationships xmlns="http://schemas.openxmlformats.org/package/2006/relationships"><Relationship Id="rId2" Type="http://schemas.openxmlformats.org/officeDocument/2006/relationships/image" Target="../media/image65.png" /><Relationship Id="rId1" Type="http://schemas.openxmlformats.org/officeDocument/2006/relationships/slideLayout" Target="../slideLayouts/slideLayout11.xml" /></Relationships>
</file>

<file path=ppt/slides/_rels/slide71.xml.rels><?xml version="1.0" encoding="UTF-8" standalone="yes"?>
<Relationships xmlns="http://schemas.openxmlformats.org/package/2006/relationships"><Relationship Id="rId2" Type="http://schemas.openxmlformats.org/officeDocument/2006/relationships/image" Target="../media/image66.png" /><Relationship Id="rId1" Type="http://schemas.openxmlformats.org/officeDocument/2006/relationships/slideLayout" Target="../slideLayouts/slideLayout11.xml" /></Relationships>
</file>

<file path=ppt/slides/_rels/slide72.xml.rels><?xml version="1.0" encoding="UTF-8" standalone="yes"?>
<Relationships xmlns="http://schemas.openxmlformats.org/package/2006/relationships"><Relationship Id="rId2" Type="http://schemas.openxmlformats.org/officeDocument/2006/relationships/image" Target="../media/image67.png" /><Relationship Id="rId1" Type="http://schemas.openxmlformats.org/officeDocument/2006/relationships/slideLayout" Target="../slideLayouts/slideLayout11.xml" /></Relationships>
</file>

<file path=ppt/slides/_rels/slide73.xml.rels><?xml version="1.0" encoding="UTF-8" standalone="yes"?>
<Relationships xmlns="http://schemas.openxmlformats.org/package/2006/relationships"><Relationship Id="rId2" Type="http://schemas.openxmlformats.org/officeDocument/2006/relationships/image" Target="../media/image68.png" /><Relationship Id="rId1" Type="http://schemas.openxmlformats.org/officeDocument/2006/relationships/slideLayout" Target="../slideLayouts/slideLayout11.xml" /></Relationships>
</file>

<file path=ppt/slides/_rels/slide74.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tags" Target="../tags/tag16.xml" /><Relationship Id="rId7" Type="http://schemas.openxmlformats.org/officeDocument/2006/relationships/hyperlink" Target="https://www.slido.com/powerpoint-polling?utm_source=powerpoint&amp;utm_medium=placeholder-slide" TargetMode="External" /><Relationship Id="rId12" Type="http://schemas.openxmlformats.org/officeDocument/2006/relationships/image" Target="../media/image12.svg" /><Relationship Id="rId2" Type="http://schemas.openxmlformats.org/officeDocument/2006/relationships/tags" Target="../tags/tag15.xml" /><Relationship Id="rId1" Type="http://schemas.openxmlformats.org/officeDocument/2006/relationships/tags" Target="../tags/tag14.xml" /><Relationship Id="rId6" Type="http://schemas.openxmlformats.org/officeDocument/2006/relationships/image" Target="../media/image8.svg" /><Relationship Id="rId11" Type="http://schemas.openxmlformats.org/officeDocument/2006/relationships/image" Target="../media/image11.png" /><Relationship Id="rId5" Type="http://schemas.openxmlformats.org/officeDocument/2006/relationships/image" Target="../media/image7.png" /><Relationship Id="rId10" Type="http://schemas.openxmlformats.org/officeDocument/2006/relationships/hyperlink" Target="https://www.slido.com/support/ppi/how-to-change-the-design" TargetMode="External" /><Relationship Id="rId4" Type="http://schemas.openxmlformats.org/officeDocument/2006/relationships/slideLayout" Target="../slideLayouts/slideLayout11.xml" /><Relationship Id="rId9" Type="http://schemas.openxmlformats.org/officeDocument/2006/relationships/image" Target="../media/image10.svg" /></Relationships>
</file>

<file path=ppt/slides/_rels/slide75.xml.rels><?xml version="1.0" encoding="UTF-8" standalone="yes"?>
<Relationships xmlns="http://schemas.openxmlformats.org/package/2006/relationships"><Relationship Id="rId2" Type="http://schemas.openxmlformats.org/officeDocument/2006/relationships/image" Target="../media/image69.png" /><Relationship Id="rId1" Type="http://schemas.openxmlformats.org/officeDocument/2006/relationships/slideLayout" Target="../slideLayouts/slideLayout11.xml" /></Relationships>
</file>

<file path=ppt/slides/_rels/slide76.xml.rels><?xml version="1.0" encoding="UTF-8" standalone="yes"?>
<Relationships xmlns="http://schemas.openxmlformats.org/package/2006/relationships"><Relationship Id="rId3" Type="http://schemas.openxmlformats.org/officeDocument/2006/relationships/image" Target="../media/image70.emf" /><Relationship Id="rId7" Type="http://schemas.openxmlformats.org/officeDocument/2006/relationships/image" Target="../media/image74.png" /><Relationship Id="rId2" Type="http://schemas.openxmlformats.org/officeDocument/2006/relationships/notesSlide" Target="../notesSlides/notesSlide26.xml" /><Relationship Id="rId1" Type="http://schemas.openxmlformats.org/officeDocument/2006/relationships/slideLayout" Target="../slideLayouts/slideLayout11.xml" /><Relationship Id="rId6" Type="http://schemas.openxmlformats.org/officeDocument/2006/relationships/image" Target="../media/image73.png" /><Relationship Id="rId5" Type="http://schemas.openxmlformats.org/officeDocument/2006/relationships/image" Target="../media/image72.png" /><Relationship Id="rId4" Type="http://schemas.openxmlformats.org/officeDocument/2006/relationships/image" Target="../media/image71.emf" /></Relationships>
</file>

<file path=ppt/slides/_rels/slide77.xml.rels><?xml version="1.0" encoding="UTF-8" standalone="yes"?>
<Relationships xmlns="http://schemas.openxmlformats.org/package/2006/relationships"><Relationship Id="rId3" Type="http://schemas.openxmlformats.org/officeDocument/2006/relationships/image" Target="../media/image76.emf" /><Relationship Id="rId2" Type="http://schemas.openxmlformats.org/officeDocument/2006/relationships/image" Target="../media/image75.emf" /><Relationship Id="rId1" Type="http://schemas.openxmlformats.org/officeDocument/2006/relationships/slideLayout" Target="../slideLayouts/slideLayout11.xml" /><Relationship Id="rId4" Type="http://schemas.openxmlformats.org/officeDocument/2006/relationships/image" Target="../media/image77.emf" /></Relationships>
</file>

<file path=ppt/slides/_rels/slide78.xml.rels><?xml version="1.0" encoding="UTF-8" standalone="yes"?>
<Relationships xmlns="http://schemas.openxmlformats.org/package/2006/relationships"><Relationship Id="rId3" Type="http://schemas.openxmlformats.org/officeDocument/2006/relationships/image" Target="../media/image79.png" /><Relationship Id="rId2" Type="http://schemas.openxmlformats.org/officeDocument/2006/relationships/image" Target="../media/image78.jpeg" /><Relationship Id="rId1" Type="http://schemas.openxmlformats.org/officeDocument/2006/relationships/slideLayout" Target="../slideLayouts/slideLayout11.xml" /></Relationships>
</file>

<file path=ppt/slides/_rels/slide79.xml.rels><?xml version="1.0" encoding="UTF-8" standalone="yes"?>
<Relationships xmlns="http://schemas.openxmlformats.org/package/2006/relationships"><Relationship Id="rId2" Type="http://schemas.openxmlformats.org/officeDocument/2006/relationships/image" Target="../media/image80.png" /><Relationship Id="rId1" Type="http://schemas.openxmlformats.org/officeDocument/2006/relationships/slideLayout" Target="../slideLayouts/slideLayout11.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81.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tags" Target="../tags/tag19.xml" /><Relationship Id="rId7" Type="http://schemas.openxmlformats.org/officeDocument/2006/relationships/hyperlink" Target="https://www.slido.com/powerpoint-polling?utm_source=powerpoint&amp;utm_medium=placeholder-slide" TargetMode="External" /><Relationship Id="rId12" Type="http://schemas.openxmlformats.org/officeDocument/2006/relationships/image" Target="../media/image12.svg" /><Relationship Id="rId2" Type="http://schemas.openxmlformats.org/officeDocument/2006/relationships/tags" Target="../tags/tag18.xml" /><Relationship Id="rId1" Type="http://schemas.openxmlformats.org/officeDocument/2006/relationships/tags" Target="../tags/tag17.xml" /><Relationship Id="rId6" Type="http://schemas.openxmlformats.org/officeDocument/2006/relationships/image" Target="../media/image8.svg" /><Relationship Id="rId11" Type="http://schemas.openxmlformats.org/officeDocument/2006/relationships/image" Target="../media/image11.png" /><Relationship Id="rId5" Type="http://schemas.openxmlformats.org/officeDocument/2006/relationships/image" Target="../media/image7.png" /><Relationship Id="rId10" Type="http://schemas.openxmlformats.org/officeDocument/2006/relationships/hyperlink" Target="https://www.slido.com/support/ppi/how-to-change-the-design" TargetMode="External" /><Relationship Id="rId4" Type="http://schemas.openxmlformats.org/officeDocument/2006/relationships/slideLayout" Target="../slideLayouts/slideLayout11.xml" /><Relationship Id="rId9" Type="http://schemas.openxmlformats.org/officeDocument/2006/relationships/image" Target="../media/image10.svg" /></Relationships>
</file>

<file path=ppt/slides/_rels/slide82.xml.rels><?xml version="1.0" encoding="UTF-8" standalone="yes"?>
<Relationships xmlns="http://schemas.openxmlformats.org/package/2006/relationships"><Relationship Id="rId8" Type="http://schemas.openxmlformats.org/officeDocument/2006/relationships/image" Target="../media/image9.png" /><Relationship Id="rId3" Type="http://schemas.openxmlformats.org/officeDocument/2006/relationships/tags" Target="../tags/tag22.xml" /><Relationship Id="rId7" Type="http://schemas.openxmlformats.org/officeDocument/2006/relationships/hyperlink" Target="https://www.slido.com/powerpoint-polling?utm_source=powerpoint&amp;utm_medium=placeholder-slide" TargetMode="External" /><Relationship Id="rId12" Type="http://schemas.openxmlformats.org/officeDocument/2006/relationships/image" Target="../media/image12.svg" /><Relationship Id="rId2" Type="http://schemas.openxmlformats.org/officeDocument/2006/relationships/tags" Target="../tags/tag21.xml" /><Relationship Id="rId1" Type="http://schemas.openxmlformats.org/officeDocument/2006/relationships/tags" Target="../tags/tag20.xml" /><Relationship Id="rId6" Type="http://schemas.openxmlformats.org/officeDocument/2006/relationships/image" Target="../media/image82.svg" /><Relationship Id="rId11" Type="http://schemas.openxmlformats.org/officeDocument/2006/relationships/image" Target="../media/image11.png" /><Relationship Id="rId5" Type="http://schemas.openxmlformats.org/officeDocument/2006/relationships/image" Target="../media/image81.png" /><Relationship Id="rId10" Type="http://schemas.openxmlformats.org/officeDocument/2006/relationships/hyperlink" Target="https://www.slido.com/support/ppi/how-to-change-the-design" TargetMode="External" /><Relationship Id="rId4" Type="http://schemas.openxmlformats.org/officeDocument/2006/relationships/slideLayout" Target="../slideLayouts/slideLayout11.xml" /><Relationship Id="rId9" Type="http://schemas.openxmlformats.org/officeDocument/2006/relationships/image" Target="../media/image10.svg" /></Relationships>
</file>

<file path=ppt/slides/_rels/slide83.xml.rels><?xml version="1.0" encoding="UTF-8" standalone="yes"?>
<Relationships xmlns="http://schemas.openxmlformats.org/package/2006/relationships"><Relationship Id="rId3" Type="http://schemas.openxmlformats.org/officeDocument/2006/relationships/image" Target="../media/image84.png" /><Relationship Id="rId2" Type="http://schemas.openxmlformats.org/officeDocument/2006/relationships/image" Target="../media/image83.png" /><Relationship Id="rId1" Type="http://schemas.openxmlformats.org/officeDocument/2006/relationships/slideLayout" Target="../slideLayouts/slideLayout19.xml" /><Relationship Id="rId4" Type="http://schemas.openxmlformats.org/officeDocument/2006/relationships/image" Target="../media/image85.png"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3B48B55-0B2E-43A5-A385-D005C05A1E00}"/>
              </a:ext>
            </a:extLst>
          </p:cNvPr>
          <p:cNvSpPr/>
          <p:nvPr/>
        </p:nvSpPr>
        <p:spPr>
          <a:xfrm>
            <a:off x="4321088" y="3460636"/>
            <a:ext cx="3549819" cy="830997"/>
          </a:xfrm>
          <a:prstGeom prst="rect">
            <a:avLst/>
          </a:prstGeom>
        </p:spPr>
        <p:txBody>
          <a:bodyPr wrap="none">
            <a:spAutoFit/>
          </a:bodyPr>
          <a:lstStyle/>
          <a:p>
            <a:pPr algn="ctr"/>
            <a:r>
              <a:rPr lang="en-US" altLang="zh-TW" dirty="0" err="1">
                <a:latin typeface="Adobe 繁黑體 Std B" panose="020B0700000000000000" pitchFamily="34" charset="-120"/>
                <a:ea typeface="Adobe 繁黑體 Std B" panose="020B0700000000000000" pitchFamily="34" charset="-120"/>
                <a:cs typeface="Arial" panose="020B0604020202020204" pitchFamily="34" charset="0"/>
              </a:rPr>
              <a:t>Slido</a:t>
            </a:r>
            <a:r>
              <a:rPr lang="zh-TW" altLang="en-US" dirty="0">
                <a:latin typeface="Adobe 繁黑體 Std B" panose="020B0700000000000000" pitchFamily="34" charset="-120"/>
                <a:ea typeface="Adobe 繁黑體 Std B" panose="020B0700000000000000" pitchFamily="34" charset="-120"/>
                <a:cs typeface="Arial" panose="020B0604020202020204" pitchFamily="34" charset="0"/>
              </a:rPr>
              <a:t>課程代碼</a:t>
            </a:r>
            <a:endParaRPr lang="en-US" altLang="zh-TW" dirty="0">
              <a:latin typeface="Adobe 繁黑體 Std B" panose="020B0700000000000000" pitchFamily="34" charset="-120"/>
              <a:ea typeface="Adobe 繁黑體 Std B" panose="020B0700000000000000" pitchFamily="34" charset="-120"/>
              <a:cs typeface="Arial" panose="020B0604020202020204" pitchFamily="34" charset="0"/>
            </a:endParaRPr>
          </a:p>
          <a:p>
            <a:pPr algn="ctr"/>
            <a:r>
              <a:rPr lang="zh-TW" altLang="en-US" dirty="0">
                <a:latin typeface="Adobe 繁黑體 Std B" panose="020B0700000000000000" pitchFamily="34" charset="-120"/>
                <a:ea typeface="Adobe 繁黑體 Std B" panose="020B0700000000000000" pitchFamily="34" charset="-120"/>
                <a:cs typeface="Arial" panose="020B0604020202020204" pitchFamily="34" charset="0"/>
              </a:rPr>
              <a:t>＃</a:t>
            </a:r>
            <a:r>
              <a:rPr lang="en-US" altLang="zh-TW" dirty="0">
                <a:latin typeface="Adobe 繁黑體 Std B" panose="020B0700000000000000" pitchFamily="34" charset="-120"/>
                <a:ea typeface="Adobe 繁黑體 Std B" panose="020B0700000000000000" pitchFamily="34" charset="-120"/>
                <a:cs typeface="Arial" panose="020B0604020202020204" pitchFamily="34" charset="0"/>
              </a:rPr>
              <a:t>114NTHULSICOURSE</a:t>
            </a:r>
            <a:endParaRPr lang="zh-TW" altLang="en-US" dirty="0">
              <a:latin typeface="Adobe 繁黑體 Std B" panose="020B0700000000000000" pitchFamily="34" charset="-120"/>
              <a:ea typeface="Adobe 繁黑體 Std B" panose="020B0700000000000000" pitchFamily="34" charset="-120"/>
              <a:cs typeface="Arial" panose="020B0604020202020204" pitchFamily="34" charset="0"/>
            </a:endParaRPr>
          </a:p>
        </p:txBody>
      </p:sp>
      <p:sp>
        <p:nvSpPr>
          <p:cNvPr id="6" name="矩形 5">
            <a:extLst>
              <a:ext uri="{FF2B5EF4-FFF2-40B4-BE49-F238E27FC236}">
                <a16:creationId xmlns:a16="http://schemas.microsoft.com/office/drawing/2014/main" id="{55F0EE1B-E92A-4F79-8A21-D52ED140B6CB}"/>
              </a:ext>
            </a:extLst>
          </p:cNvPr>
          <p:cNvSpPr/>
          <p:nvPr/>
        </p:nvSpPr>
        <p:spPr>
          <a:xfrm>
            <a:off x="3428998" y="2778956"/>
            <a:ext cx="5334000" cy="461665"/>
          </a:xfrm>
          <a:prstGeom prst="rect">
            <a:avLst/>
          </a:prstGeom>
        </p:spPr>
        <p:txBody>
          <a:bodyPr wrap="square">
            <a:spAutoFit/>
          </a:bodyPr>
          <a:lstStyle/>
          <a:p>
            <a:pPr algn="ctr"/>
            <a:r>
              <a:rPr lang="zh-TW" altLang="en-US" dirty="0">
                <a:latin typeface="Adobe 繁黑體 Std B" panose="020B0700000000000000" pitchFamily="34" charset="-120"/>
                <a:ea typeface="Adobe 繁黑體 Std B" panose="020B0700000000000000" pitchFamily="34" charset="-120"/>
              </a:rPr>
              <a:t>國立清華大學 </a:t>
            </a:r>
            <a:r>
              <a:rPr lang="en-US" altLang="zh-TW" dirty="0" err="1">
                <a:latin typeface="Adobe 繁黑體 Std B" panose="020B0700000000000000" pitchFamily="34" charset="-120"/>
                <a:ea typeface="Adobe 繁黑體 Std B" panose="020B0700000000000000" pitchFamily="34" charset="-120"/>
              </a:rPr>
              <a:t>eeclass</a:t>
            </a:r>
            <a:r>
              <a:rPr lang="en-US" altLang="zh-TW" dirty="0">
                <a:latin typeface="Adobe 繁黑體 Std B" panose="020B0700000000000000" pitchFamily="34" charset="-120"/>
                <a:ea typeface="Adobe 繁黑體 Std B" panose="020B0700000000000000" pitchFamily="34" charset="-120"/>
              </a:rPr>
              <a:t> </a:t>
            </a:r>
            <a:r>
              <a:rPr lang="zh-TW" altLang="en-US" dirty="0">
                <a:latin typeface="Adobe 繁黑體 Std B" panose="020B0700000000000000" pitchFamily="34" charset="-120"/>
                <a:ea typeface="Adobe 繁黑體 Std B" panose="020B0700000000000000" pitchFamily="34" charset="-120"/>
              </a:rPr>
              <a:t>數位學習平台</a:t>
            </a:r>
          </a:p>
        </p:txBody>
      </p:sp>
      <p:sp>
        <p:nvSpPr>
          <p:cNvPr id="8" name="矩形 7">
            <a:extLst>
              <a:ext uri="{FF2B5EF4-FFF2-40B4-BE49-F238E27FC236}">
                <a16:creationId xmlns:a16="http://schemas.microsoft.com/office/drawing/2014/main" id="{3710D1BC-D26B-4D44-B4B1-E3E7D9AB7ADA}"/>
              </a:ext>
            </a:extLst>
          </p:cNvPr>
          <p:cNvSpPr/>
          <p:nvPr/>
        </p:nvSpPr>
        <p:spPr>
          <a:xfrm>
            <a:off x="4533896" y="4387501"/>
            <a:ext cx="3124200" cy="1569660"/>
          </a:xfrm>
          <a:prstGeom prst="rect">
            <a:avLst/>
          </a:prstGeom>
        </p:spPr>
        <p:txBody>
          <a:bodyPr wrap="square">
            <a:spAutoFit/>
          </a:bodyPr>
          <a:lstStyle/>
          <a:p>
            <a:r>
              <a:rPr lang="zh-TW" altLang="en-US" dirty="0">
                <a:latin typeface="Adobe 繁黑體 Std B" panose="020B0700000000000000" pitchFamily="34" charset="-120"/>
                <a:ea typeface="Adobe 繁黑體 Std B" panose="020B0700000000000000" pitchFamily="34" charset="-120"/>
              </a:rPr>
              <a:t>期中考</a:t>
            </a:r>
            <a:r>
              <a:rPr lang="en-US" altLang="zh-TW" dirty="0">
                <a:latin typeface="Adobe 繁黑體 Std B" panose="020B0700000000000000" pitchFamily="34" charset="-120"/>
                <a:ea typeface="Adobe 繁黑體 Std B" panose="020B0700000000000000" pitchFamily="34" charset="-120"/>
              </a:rPr>
              <a:t>(10/16)</a:t>
            </a:r>
            <a:r>
              <a:rPr lang="zh-TW" altLang="en-US" dirty="0">
                <a:latin typeface="Adobe 繁黑體 Std B" panose="020B0700000000000000" pitchFamily="34" charset="-120"/>
                <a:ea typeface="Adobe 繁黑體 Std B" panose="020B0700000000000000" pitchFamily="34" charset="-120"/>
              </a:rPr>
              <a:t> </a:t>
            </a:r>
            <a:r>
              <a:rPr lang="en-US" altLang="zh-TW" dirty="0">
                <a:latin typeface="Adobe 繁黑體 Std B" panose="020B0700000000000000" pitchFamily="34" charset="-120"/>
                <a:ea typeface="Adobe 繁黑體 Std B" panose="020B0700000000000000" pitchFamily="34" charset="-120"/>
              </a:rPr>
              <a:t>30%</a:t>
            </a:r>
          </a:p>
          <a:p>
            <a:r>
              <a:rPr lang="zh-TW" altLang="en-US" dirty="0">
                <a:latin typeface="Adobe 繁黑體 Std B" panose="020B0700000000000000" pitchFamily="34" charset="-120"/>
                <a:ea typeface="Adobe 繁黑體 Std B" panose="020B0700000000000000" pitchFamily="34" charset="-120"/>
              </a:rPr>
              <a:t>期末考</a:t>
            </a:r>
            <a:r>
              <a:rPr lang="en-US" altLang="zh-TW" dirty="0">
                <a:latin typeface="Adobe 繁黑體 Std B" panose="020B0700000000000000" pitchFamily="34" charset="-120"/>
                <a:ea typeface="Adobe 繁黑體 Std B" panose="020B0700000000000000" pitchFamily="34" charset="-120"/>
              </a:rPr>
              <a:t>(12/18)</a:t>
            </a:r>
            <a:r>
              <a:rPr lang="zh-TW" altLang="en-US" dirty="0">
                <a:latin typeface="Adobe 繁黑體 Std B" panose="020B0700000000000000" pitchFamily="34" charset="-120"/>
                <a:ea typeface="Adobe 繁黑體 Std B" panose="020B0700000000000000" pitchFamily="34" charset="-120"/>
              </a:rPr>
              <a:t> </a:t>
            </a:r>
            <a:r>
              <a:rPr lang="en-US" altLang="zh-TW" dirty="0">
                <a:latin typeface="Adobe 繁黑體 Std B" panose="020B0700000000000000" pitchFamily="34" charset="-120"/>
                <a:ea typeface="Adobe 繁黑體 Std B" panose="020B0700000000000000" pitchFamily="34" charset="-120"/>
              </a:rPr>
              <a:t>30%</a:t>
            </a:r>
          </a:p>
          <a:p>
            <a:r>
              <a:rPr lang="zh-TW" altLang="en-US" dirty="0">
                <a:latin typeface="Adobe 繁黑體 Std B" panose="020B0700000000000000" pitchFamily="34" charset="-120"/>
                <a:ea typeface="Adobe 繁黑體 Std B" panose="020B0700000000000000" pitchFamily="34" charset="-120"/>
              </a:rPr>
              <a:t>每週心得</a:t>
            </a:r>
            <a:r>
              <a:rPr lang="en-US" altLang="zh-TW" dirty="0">
                <a:latin typeface="Adobe 繁黑體 Std B" panose="020B0700000000000000" pitchFamily="34" charset="-120"/>
                <a:ea typeface="Adobe 繁黑體 Std B" panose="020B0700000000000000" pitchFamily="34" charset="-120"/>
              </a:rPr>
              <a:t>(FB/IG)</a:t>
            </a:r>
            <a:r>
              <a:rPr lang="zh-TW" altLang="en-US" dirty="0">
                <a:latin typeface="Adobe 繁黑體 Std B" panose="020B0700000000000000" pitchFamily="34" charset="-120"/>
                <a:ea typeface="Adobe 繁黑體 Std B" panose="020B0700000000000000" pitchFamily="34" charset="-120"/>
              </a:rPr>
              <a:t> </a:t>
            </a:r>
            <a:r>
              <a:rPr lang="en-US" altLang="zh-TW" dirty="0">
                <a:latin typeface="Adobe 繁黑體 Std B" panose="020B0700000000000000" pitchFamily="34" charset="-120"/>
                <a:ea typeface="Adobe 繁黑體 Std B" panose="020B0700000000000000" pitchFamily="34" charset="-120"/>
              </a:rPr>
              <a:t>30%</a:t>
            </a:r>
          </a:p>
          <a:p>
            <a:r>
              <a:rPr lang="en-US" altLang="zh-TW" dirty="0" err="1">
                <a:latin typeface="Adobe 繁黑體 Std B" panose="020B0700000000000000" pitchFamily="34" charset="-120"/>
                <a:ea typeface="Adobe 繁黑體 Std B" panose="020B0700000000000000" pitchFamily="34" charset="-120"/>
              </a:rPr>
              <a:t>Slido</a:t>
            </a:r>
            <a:r>
              <a:rPr lang="zh-TW" altLang="en-US" dirty="0">
                <a:latin typeface="Adobe 繁黑體 Std B" panose="020B0700000000000000" pitchFamily="34" charset="-120"/>
                <a:ea typeface="Adobe 繁黑體 Std B" panose="020B0700000000000000" pitchFamily="34" charset="-120"/>
              </a:rPr>
              <a:t>提問 </a:t>
            </a:r>
            <a:r>
              <a:rPr lang="en-US" altLang="zh-TW" dirty="0">
                <a:latin typeface="Adobe 繁黑體 Std B" panose="020B0700000000000000" pitchFamily="34" charset="-120"/>
                <a:ea typeface="Adobe 繁黑體 Std B" panose="020B0700000000000000" pitchFamily="34" charset="-120"/>
              </a:rPr>
              <a:t>10%</a:t>
            </a:r>
          </a:p>
        </p:txBody>
      </p:sp>
      <p:sp>
        <p:nvSpPr>
          <p:cNvPr id="9" name="文字方塊 8">
            <a:extLst>
              <a:ext uri="{FF2B5EF4-FFF2-40B4-BE49-F238E27FC236}">
                <a16:creationId xmlns:a16="http://schemas.microsoft.com/office/drawing/2014/main" id="{1CBF06D2-718E-4C2B-B582-866596E737DD}"/>
              </a:ext>
            </a:extLst>
          </p:cNvPr>
          <p:cNvSpPr txBox="1"/>
          <p:nvPr/>
        </p:nvSpPr>
        <p:spPr>
          <a:xfrm>
            <a:off x="2933696" y="1687967"/>
            <a:ext cx="6324600" cy="830997"/>
          </a:xfrm>
          <a:prstGeom prst="rect">
            <a:avLst/>
          </a:prstGeom>
          <a:noFill/>
        </p:spPr>
        <p:txBody>
          <a:bodyPr wrap="square" rtlCol="0">
            <a:spAutoFit/>
          </a:bodyPr>
          <a:lstStyle/>
          <a:p>
            <a:r>
              <a:rPr lang="zh-TW" altLang="en-US" dirty="0">
                <a:latin typeface="Adobe 繁黑體 Std B" panose="020B0700000000000000" pitchFamily="34" charset="-120"/>
                <a:ea typeface="Adobe 繁黑體 Std B" panose="020B0700000000000000" pitchFamily="34" charset="-120"/>
              </a:rPr>
              <a:t>授課老師：焦傳金、莊永仁 、黃貞祥</a:t>
            </a:r>
          </a:p>
          <a:p>
            <a:r>
              <a:rPr lang="zh-TW" altLang="en-US" dirty="0">
                <a:latin typeface="Adobe 繁黑體 Std B" panose="020B0700000000000000" pitchFamily="34" charset="-120"/>
                <a:ea typeface="Adobe 繁黑體 Std B" panose="020B0700000000000000" pitchFamily="34" charset="-120"/>
              </a:rPr>
              <a:t>課程助教：張少銘、李宜庭、張詳林、王姍姍</a:t>
            </a:r>
          </a:p>
        </p:txBody>
      </p:sp>
      <p:sp>
        <p:nvSpPr>
          <p:cNvPr id="10" name="文字方塊 9">
            <a:extLst>
              <a:ext uri="{FF2B5EF4-FFF2-40B4-BE49-F238E27FC236}">
                <a16:creationId xmlns:a16="http://schemas.microsoft.com/office/drawing/2014/main" id="{041C82D3-9AF3-47BB-90FD-29ADA9B4B354}"/>
              </a:ext>
            </a:extLst>
          </p:cNvPr>
          <p:cNvSpPr txBox="1"/>
          <p:nvPr/>
        </p:nvSpPr>
        <p:spPr>
          <a:xfrm>
            <a:off x="3619499" y="286659"/>
            <a:ext cx="4953001" cy="1200329"/>
          </a:xfrm>
          <a:prstGeom prst="rect">
            <a:avLst/>
          </a:prstGeom>
          <a:noFill/>
        </p:spPr>
        <p:txBody>
          <a:bodyPr wrap="square" rtlCol="0">
            <a:spAutoFit/>
          </a:bodyPr>
          <a:lstStyle/>
          <a:p>
            <a:pPr algn="ctr"/>
            <a:r>
              <a:rPr lang="zh-TW" altLang="en-US" sz="3600" b="1" dirty="0">
                <a:latin typeface="Adobe 繁黑體 Std B" panose="020B0700000000000000" pitchFamily="34" charset="-120"/>
                <a:ea typeface="Adobe 繁黑體 Std B" panose="020B0700000000000000" pitchFamily="34" charset="-120"/>
              </a:rPr>
              <a:t>生命科學一</a:t>
            </a:r>
            <a:endParaRPr lang="en-US" altLang="zh-TW" sz="3600" b="1" dirty="0">
              <a:latin typeface="Adobe 繁黑體 Std B" panose="020B0700000000000000" pitchFamily="34" charset="-120"/>
              <a:ea typeface="Adobe 繁黑體 Std B" panose="020B0700000000000000" pitchFamily="34" charset="-120"/>
            </a:endParaRPr>
          </a:p>
          <a:p>
            <a:pPr algn="ctr"/>
            <a:r>
              <a:rPr lang="en-US" altLang="zh-TW" sz="3600" b="1" dirty="0">
                <a:latin typeface="Adobe 繁黑體 Std B" panose="020B0700000000000000" pitchFamily="34" charset="-120"/>
                <a:ea typeface="Adobe 繁黑體 Std B" panose="020B0700000000000000" pitchFamily="34" charset="-120"/>
              </a:rPr>
              <a:t>Life Science I</a:t>
            </a:r>
            <a:endParaRPr lang="zh-TW" altLang="en-US" sz="3600" b="1" dirty="0">
              <a:latin typeface="Adobe 繁黑體 Std B" panose="020B0700000000000000" pitchFamily="34" charset="-120"/>
              <a:ea typeface="Adobe 繁黑體 Std B" panose="020B0700000000000000" pitchFamily="34" charset="-120"/>
            </a:endParaRPr>
          </a:p>
        </p:txBody>
      </p:sp>
      <p:sp>
        <p:nvSpPr>
          <p:cNvPr id="3" name="矩形 2">
            <a:extLst>
              <a:ext uri="{FF2B5EF4-FFF2-40B4-BE49-F238E27FC236}">
                <a16:creationId xmlns:a16="http://schemas.microsoft.com/office/drawing/2014/main" id="{0A3D6688-94A7-4849-89C7-12BA0382A86D}"/>
              </a:ext>
            </a:extLst>
          </p:cNvPr>
          <p:cNvSpPr/>
          <p:nvPr/>
        </p:nvSpPr>
        <p:spPr>
          <a:xfrm>
            <a:off x="1219196" y="6191708"/>
            <a:ext cx="9753600" cy="400110"/>
          </a:xfrm>
          <a:prstGeom prst="rect">
            <a:avLst/>
          </a:prstGeom>
        </p:spPr>
        <p:txBody>
          <a:bodyPr wrap="square">
            <a:spAutoFit/>
          </a:bodyPr>
          <a:lstStyle/>
          <a:p>
            <a:pPr algn="ctr"/>
            <a:r>
              <a:rPr lang="zh-TW" altLang="en-US" sz="2000" dirty="0">
                <a:solidFill>
                  <a:srgbClr val="FF0000"/>
                </a:solidFill>
                <a:latin typeface="Adobe 繁黑體 Std B" panose="020B0700000000000000" pitchFamily="34" charset="-120"/>
                <a:ea typeface="Adobe 繁黑體 Std B" panose="020B0700000000000000" pitchFamily="34" charset="-120"/>
              </a:rPr>
              <a:t>學生使用</a:t>
            </a:r>
            <a:r>
              <a:rPr lang="en-US" altLang="zh-TW" sz="2000" dirty="0">
                <a:solidFill>
                  <a:srgbClr val="FF0000"/>
                </a:solidFill>
                <a:latin typeface="Adobe 繁黑體 Std B" panose="020B0700000000000000" pitchFamily="34" charset="-120"/>
                <a:ea typeface="Adobe 繁黑體 Std B" panose="020B0700000000000000" pitchFamily="34" charset="-120"/>
              </a:rPr>
              <a:t>AI</a:t>
            </a:r>
            <a:r>
              <a:rPr lang="zh-TW" altLang="en-US" sz="2000" dirty="0">
                <a:solidFill>
                  <a:srgbClr val="FF0000"/>
                </a:solidFill>
                <a:latin typeface="Adobe 繁黑體 Std B" panose="020B0700000000000000" pitchFamily="34" charset="-120"/>
                <a:ea typeface="Adobe 繁黑體 Std B" panose="020B0700000000000000" pitchFamily="34" charset="-120"/>
              </a:rPr>
              <a:t>規則：有條件開放，請註明如何使用生成式</a:t>
            </a:r>
            <a:r>
              <a:rPr lang="en-US" altLang="zh-TW" sz="2000" dirty="0">
                <a:solidFill>
                  <a:srgbClr val="FF0000"/>
                </a:solidFill>
                <a:latin typeface="Adobe 繁黑體 Std B" panose="020B0700000000000000" pitchFamily="34" charset="-120"/>
                <a:ea typeface="Adobe 繁黑體 Std B" panose="020B0700000000000000" pitchFamily="34" charset="-120"/>
              </a:rPr>
              <a:t>AI</a:t>
            </a:r>
            <a:r>
              <a:rPr lang="zh-TW" altLang="en-US" sz="2000" dirty="0">
                <a:solidFill>
                  <a:srgbClr val="FF0000"/>
                </a:solidFill>
                <a:latin typeface="Adobe 繁黑體 Std B" panose="020B0700000000000000" pitchFamily="34" charset="-120"/>
                <a:ea typeface="Adobe 繁黑體 Std B" panose="020B0700000000000000" pitchFamily="34" charset="-120"/>
              </a:rPr>
              <a:t>於課程產出</a:t>
            </a:r>
          </a:p>
        </p:txBody>
      </p:sp>
    </p:spTree>
    <p:extLst>
      <p:ext uri="{BB962C8B-B14F-4D97-AF65-F5344CB8AC3E}">
        <p14:creationId xmlns:p14="http://schemas.microsoft.com/office/powerpoint/2010/main" val="1050916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9FD8F90-F76E-4183-B0D9-AC3D33D049E9}"/>
              </a:ext>
            </a:extLst>
          </p:cNvPr>
          <p:cNvPicPr>
            <a:picLocks noChangeAspect="1"/>
          </p:cNvPicPr>
          <p:nvPr/>
        </p:nvPicPr>
        <p:blipFill>
          <a:blip r:embed="rId2"/>
          <a:stretch>
            <a:fillRect/>
          </a:stretch>
        </p:blipFill>
        <p:spPr>
          <a:xfrm>
            <a:off x="2240332" y="0"/>
            <a:ext cx="7711335" cy="6858000"/>
          </a:xfrm>
          <a:prstGeom prst="rect">
            <a:avLst/>
          </a:prstGeom>
        </p:spPr>
      </p:pic>
    </p:spTree>
    <p:extLst>
      <p:ext uri="{BB962C8B-B14F-4D97-AF65-F5344CB8AC3E}">
        <p14:creationId xmlns:p14="http://schemas.microsoft.com/office/powerpoint/2010/main" val="3020735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083863B-86D8-B0D0-CD61-4576ADEABA55}"/>
              </a:ext>
            </a:extLst>
          </p:cNvPr>
          <p:cNvSpPr>
            <a:spLocks noGrp="1"/>
          </p:cNvSpPr>
          <p:nvPr>
            <p:ph idx="1"/>
          </p:nvPr>
        </p:nvSpPr>
        <p:spPr>
          <a:xfrm>
            <a:off x="838200" y="1518306"/>
            <a:ext cx="10515600" cy="4525963"/>
          </a:xfrm>
        </p:spPr>
        <p:txBody>
          <a:bodyPr>
            <a:normAutofit/>
          </a:bodyPr>
          <a:lstStyle/>
          <a:p>
            <a:r>
              <a:rPr lang="zh-TW" altLang="en-US" sz="3200" spc="300" dirty="0">
                <a:latin typeface="微軟正黑體" panose="020B0604030504040204" pitchFamily="34" charset="-120"/>
                <a:ea typeface="微軟正黑體" panose="020B0604030504040204" pitchFamily="34" charset="-120"/>
              </a:rPr>
              <a:t>期中考及期末考開放攜帶一張</a:t>
            </a:r>
            <a:r>
              <a:rPr lang="zh-TW" altLang="en-US" sz="3200" b="1" spc="300" dirty="0">
                <a:solidFill>
                  <a:srgbClr val="FF0000"/>
                </a:solidFill>
                <a:latin typeface="微軟正黑體" panose="020B0604030504040204" pitchFamily="34" charset="-120"/>
                <a:ea typeface="微軟正黑體" panose="020B0604030504040204" pitchFamily="34" charset="-120"/>
              </a:rPr>
              <a:t>紙本</a:t>
            </a:r>
            <a:r>
              <a:rPr lang="en-US" altLang="zh-TW" sz="3200" b="1" spc="300" dirty="0">
                <a:solidFill>
                  <a:srgbClr val="FF0000"/>
                </a:solidFill>
                <a:latin typeface="微軟正黑體" panose="020B0604030504040204" pitchFamily="34" charset="-120"/>
                <a:ea typeface="微軟正黑體" panose="020B0604030504040204" pitchFamily="34" charset="-120"/>
              </a:rPr>
              <a:t>A4</a:t>
            </a:r>
            <a:r>
              <a:rPr lang="zh-TW" altLang="en-US" sz="3200" b="1" spc="300" dirty="0">
                <a:solidFill>
                  <a:srgbClr val="FF0000"/>
                </a:solidFill>
                <a:latin typeface="微軟正黑體" panose="020B0604030504040204" pitchFamily="34" charset="-120"/>
                <a:ea typeface="微軟正黑體" panose="020B0604030504040204" pitchFamily="34" charset="-120"/>
              </a:rPr>
              <a:t>雙面本人手寫</a:t>
            </a:r>
            <a:r>
              <a:rPr lang="zh-TW" altLang="en-US" sz="3200" spc="300" dirty="0">
                <a:latin typeface="微軟正黑體" panose="020B0604030504040204" pitchFamily="34" charset="-120"/>
                <a:ea typeface="微軟正黑體" panose="020B0604030504040204" pitchFamily="34" charset="-120"/>
              </a:rPr>
              <a:t>之大抄，</a:t>
            </a:r>
            <a:r>
              <a:rPr lang="zh-TW" altLang="en-US" sz="3200" b="1" spc="300" dirty="0">
                <a:solidFill>
                  <a:srgbClr val="FF0000"/>
                </a:solidFill>
                <a:latin typeface="微軟正黑體" panose="020B0604030504040204" pitchFamily="34" charset="-120"/>
                <a:ea typeface="微軟正黑體" panose="020B0604030504040204" pitchFamily="34" charset="-120"/>
              </a:rPr>
              <a:t>不得影印、黏貼、打字輸出</a:t>
            </a:r>
            <a:r>
              <a:rPr lang="zh-TW" altLang="en-US" sz="3200" spc="300" dirty="0">
                <a:latin typeface="微軟正黑體" panose="020B0604030504040204" pitchFamily="34" charset="-120"/>
                <a:ea typeface="微軟正黑體" panose="020B0604030504040204" pitchFamily="34" charset="-120"/>
              </a:rPr>
              <a:t>，同學們可以提早進行準備。</a:t>
            </a:r>
          </a:p>
        </p:txBody>
      </p:sp>
      <p:sp>
        <p:nvSpPr>
          <p:cNvPr id="6" name="標題 1">
            <a:extLst>
              <a:ext uri="{FF2B5EF4-FFF2-40B4-BE49-F238E27FC236}">
                <a16:creationId xmlns:a16="http://schemas.microsoft.com/office/drawing/2014/main" id="{4759D3F8-8CCD-4797-9CDD-9F65C6346EB4}"/>
              </a:ext>
            </a:extLst>
          </p:cNvPr>
          <p:cNvSpPr>
            <a:spLocks noGrp="1"/>
          </p:cNvSpPr>
          <p:nvPr>
            <p:ph type="title"/>
          </p:nvPr>
        </p:nvSpPr>
        <p:spPr>
          <a:xfrm>
            <a:off x="913006" y="199307"/>
            <a:ext cx="10515600" cy="1325563"/>
          </a:xfrm>
        </p:spPr>
        <p:txBody>
          <a:bodyPr>
            <a:normAutofit/>
          </a:bodyPr>
          <a:lstStyle/>
          <a:p>
            <a:pPr algn="ctr"/>
            <a:r>
              <a:rPr lang="zh-TW" altLang="en-US" sz="3600" dirty="0">
                <a:latin typeface="微軟正黑體" panose="020B0604030504040204" pitchFamily="34" charset="-120"/>
                <a:ea typeface="微軟正黑體" panose="020B0604030504040204" pitchFamily="34" charset="-120"/>
              </a:rPr>
              <a:t>期中與期末考大抄</a:t>
            </a:r>
          </a:p>
        </p:txBody>
      </p:sp>
    </p:spTree>
    <p:extLst>
      <p:ext uri="{BB962C8B-B14F-4D97-AF65-F5344CB8AC3E}">
        <p14:creationId xmlns:p14="http://schemas.microsoft.com/office/powerpoint/2010/main" val="3609731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內容版面配置區 2">
            <a:extLst>
              <a:ext uri="{FF2B5EF4-FFF2-40B4-BE49-F238E27FC236}">
                <a16:creationId xmlns:a16="http://schemas.microsoft.com/office/drawing/2014/main" id="{C922DEEB-AD0A-2DFF-B6BB-29FD768E0780}"/>
              </a:ext>
            </a:extLst>
          </p:cNvPr>
          <p:cNvSpPr txBox="1">
            <a:spLocks/>
          </p:cNvSpPr>
          <p:nvPr/>
        </p:nvSpPr>
        <p:spPr>
          <a:xfrm>
            <a:off x="4724400" y="1524870"/>
            <a:ext cx="32004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TW" altLang="en-US" sz="3200" dirty="0">
                <a:latin typeface="微軟正黑體" panose="020B0604030504040204" pitchFamily="34" charset="-120"/>
                <a:ea typeface="微軟正黑體" panose="020B0604030504040204" pitchFamily="34" charset="-120"/>
              </a:rPr>
              <a:t>期中考</a:t>
            </a:r>
            <a:r>
              <a:rPr lang="en-US" altLang="zh-TW" sz="3200" dirty="0">
                <a:latin typeface="微軟正黑體" panose="020B0604030504040204" pitchFamily="34" charset="-120"/>
                <a:ea typeface="微軟正黑體" panose="020B0604030504040204" pitchFamily="34" charset="-120"/>
              </a:rPr>
              <a:t> </a:t>
            </a:r>
            <a:r>
              <a:rPr lang="zh-TW" altLang="en-US" sz="3200" dirty="0">
                <a:latin typeface="微軟正黑體" panose="020B0604030504040204" pitchFamily="34" charset="-120"/>
                <a:ea typeface="微軟正黑體" panose="020B0604030504040204" pitchFamily="34" charset="-120"/>
              </a:rPr>
              <a:t> </a:t>
            </a:r>
            <a:r>
              <a:rPr lang="en-US" altLang="zh-TW" sz="3200" dirty="0">
                <a:latin typeface="微軟正黑體" panose="020B0604030504040204" pitchFamily="34" charset="-120"/>
                <a:ea typeface="微軟正黑體" panose="020B0604030504040204" pitchFamily="34" charset="-120"/>
              </a:rPr>
              <a:t>30%</a:t>
            </a:r>
          </a:p>
          <a:p>
            <a:pPr marL="0" indent="0">
              <a:buNone/>
            </a:pPr>
            <a:br>
              <a:rPr lang="zh-TW" altLang="en-US" sz="3200" dirty="0">
                <a:latin typeface="微軟正黑體" panose="020B0604030504040204" pitchFamily="34" charset="-120"/>
                <a:ea typeface="微軟正黑體" panose="020B0604030504040204" pitchFamily="34" charset="-120"/>
              </a:rPr>
            </a:br>
            <a:r>
              <a:rPr lang="zh-TW" altLang="en-US" sz="3200" dirty="0">
                <a:latin typeface="微軟正黑體" panose="020B0604030504040204" pitchFamily="34" charset="-120"/>
                <a:ea typeface="微軟正黑體" panose="020B0604030504040204" pitchFamily="34" charset="-120"/>
              </a:rPr>
              <a:t>期末考  </a:t>
            </a:r>
            <a:r>
              <a:rPr lang="en-US" altLang="zh-TW" sz="3200" dirty="0">
                <a:latin typeface="微軟正黑體" panose="020B0604030504040204" pitchFamily="34" charset="-120"/>
                <a:ea typeface="微軟正黑體" panose="020B0604030504040204" pitchFamily="34" charset="-120"/>
              </a:rPr>
              <a:t>30%</a:t>
            </a:r>
          </a:p>
          <a:p>
            <a:pPr marL="0" indent="0">
              <a:buNone/>
            </a:pPr>
            <a:br>
              <a:rPr lang="zh-TW" altLang="en-US" sz="3200" dirty="0">
                <a:latin typeface="微軟正黑體" panose="020B0604030504040204" pitchFamily="34" charset="-120"/>
                <a:ea typeface="微軟正黑體" panose="020B0604030504040204" pitchFamily="34" charset="-120"/>
              </a:rPr>
            </a:br>
            <a:r>
              <a:rPr lang="zh-TW" altLang="en-US" sz="3200" dirty="0">
                <a:latin typeface="微軟正黑體" panose="020B0604030504040204" pitchFamily="34" charset="-120"/>
                <a:ea typeface="微軟正黑體" panose="020B0604030504040204" pitchFamily="34" charset="-120"/>
              </a:rPr>
              <a:t>每週心得  </a:t>
            </a:r>
            <a:r>
              <a:rPr lang="en-US" altLang="zh-TW" sz="3200" dirty="0">
                <a:latin typeface="微軟正黑體" panose="020B0604030504040204" pitchFamily="34" charset="-120"/>
                <a:ea typeface="微軟正黑體" panose="020B0604030504040204" pitchFamily="34" charset="-120"/>
              </a:rPr>
              <a:t>30%</a:t>
            </a:r>
          </a:p>
          <a:p>
            <a:pPr marL="0" indent="0">
              <a:buNone/>
            </a:pPr>
            <a:br>
              <a:rPr lang="en-US" altLang="zh-TW" sz="3200" dirty="0">
                <a:latin typeface="微軟正黑體" panose="020B0604030504040204" pitchFamily="34" charset="-120"/>
                <a:ea typeface="微軟正黑體" panose="020B0604030504040204" pitchFamily="34" charset="-120"/>
              </a:rPr>
            </a:br>
            <a:r>
              <a:rPr lang="en-US" altLang="zh-TW" sz="3200" dirty="0" err="1">
                <a:latin typeface="微軟正黑體" panose="020B0604030504040204" pitchFamily="34" charset="-120"/>
                <a:ea typeface="微軟正黑體" panose="020B0604030504040204" pitchFamily="34" charset="-120"/>
              </a:rPr>
              <a:t>Slido</a:t>
            </a:r>
            <a:r>
              <a:rPr lang="zh-TW" altLang="en-US" sz="3200" dirty="0">
                <a:latin typeface="微軟正黑體" panose="020B0604030504040204" pitchFamily="34" charset="-120"/>
                <a:ea typeface="微軟正黑體" panose="020B0604030504040204" pitchFamily="34" charset="-120"/>
              </a:rPr>
              <a:t>提問  </a:t>
            </a:r>
            <a:r>
              <a:rPr lang="en-US" altLang="zh-TW" sz="3200" dirty="0">
                <a:latin typeface="微軟正黑體" panose="020B0604030504040204" pitchFamily="34" charset="-120"/>
                <a:ea typeface="微軟正黑體" panose="020B0604030504040204" pitchFamily="34" charset="-120"/>
              </a:rPr>
              <a:t>10%</a:t>
            </a:r>
            <a:endParaRPr lang="zh-TW" altLang="en-US" sz="3200" spc="300" dirty="0">
              <a:latin typeface="微軟正黑體" panose="020B0604030504040204" pitchFamily="34" charset="-120"/>
              <a:ea typeface="微軟正黑體" panose="020B0604030504040204" pitchFamily="34" charset="-120"/>
            </a:endParaRPr>
          </a:p>
        </p:txBody>
      </p:sp>
      <p:sp>
        <p:nvSpPr>
          <p:cNvPr id="7" name="標題 1">
            <a:extLst>
              <a:ext uri="{FF2B5EF4-FFF2-40B4-BE49-F238E27FC236}">
                <a16:creationId xmlns:a16="http://schemas.microsoft.com/office/drawing/2014/main" id="{7A903650-3707-4107-A8B8-F0D1F4C2F510}"/>
              </a:ext>
            </a:extLst>
          </p:cNvPr>
          <p:cNvSpPr txBox="1">
            <a:spLocks/>
          </p:cNvSpPr>
          <p:nvPr/>
        </p:nvSpPr>
        <p:spPr bwMode="auto">
          <a:xfrm>
            <a:off x="913006" y="19930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91440" rIns="228600" bIns="91440" numCol="1" anchor="t" anchorCtr="0" compatLnSpc="1">
            <a:prstTxWarp prst="textNoShape">
              <a:avLst/>
            </a:prstTxWarp>
            <a:normAutofit/>
          </a:bodyPr>
          <a:lstStyle>
            <a:lvl1pPr algn="l" defTabSz="914400" rtl="0" eaLnBrk="1" latinLnBrk="0" hangingPunct="1">
              <a:spcBef>
                <a:spcPct val="0"/>
              </a:spcBef>
              <a:buNone/>
              <a:defRPr sz="3000" b="1" kern="1200">
                <a:solidFill>
                  <a:schemeClr val="tx1"/>
                </a:solidFill>
                <a:latin typeface="Arial" panose="020B0604020202020204" pitchFamily="34" charset="0"/>
                <a:ea typeface="+mj-ea"/>
                <a:cs typeface="Arial" panose="020B0604020202020204" pitchFamily="34" charset="0"/>
              </a:defRPr>
            </a:lvl1pPr>
          </a:lstStyle>
          <a:p>
            <a:pPr algn="ctr" fontAlgn="auto">
              <a:spcAft>
                <a:spcPts val="0"/>
              </a:spcAft>
            </a:pPr>
            <a:r>
              <a:rPr lang="zh-TW" altLang="en-US" sz="3600" dirty="0">
                <a:latin typeface="微軟正黑體" panose="020B0604030504040204" pitchFamily="34" charset="-120"/>
                <a:ea typeface="微軟正黑體" panose="020B0604030504040204" pitchFamily="34" charset="-120"/>
              </a:rPr>
              <a:t>成績計算方式</a:t>
            </a:r>
          </a:p>
        </p:txBody>
      </p:sp>
    </p:spTree>
    <p:extLst>
      <p:ext uri="{BB962C8B-B14F-4D97-AF65-F5344CB8AC3E}">
        <p14:creationId xmlns:p14="http://schemas.microsoft.com/office/powerpoint/2010/main" val="1426028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02F1C5E0-1569-CAD7-EC2B-0BB6A40BC419}"/>
              </a:ext>
            </a:extLst>
          </p:cNvPr>
          <p:cNvSpPr>
            <a:spLocks noGrp="1"/>
          </p:cNvSpPr>
          <p:nvPr>
            <p:ph idx="1"/>
          </p:nvPr>
        </p:nvSpPr>
        <p:spPr>
          <a:xfrm>
            <a:off x="1255906" y="1524870"/>
            <a:ext cx="9829800" cy="4525963"/>
          </a:xfrm>
        </p:spPr>
        <p:txBody>
          <a:bodyPr>
            <a:normAutofit/>
          </a:bodyPr>
          <a:lstStyle/>
          <a:p>
            <a:pPr>
              <a:lnSpc>
                <a:spcPct val="100000"/>
              </a:lnSpc>
            </a:pPr>
            <a:r>
              <a:rPr lang="zh-TW" altLang="en-US" sz="3200" spc="300" dirty="0">
                <a:latin typeface="微軟正黑體" panose="020B0604030504040204" pitchFamily="34" charset="-120"/>
                <a:ea typeface="微軟正黑體" panose="020B0604030504040204" pitchFamily="34" charset="-120"/>
              </a:rPr>
              <a:t> 如需請假，請根據國立清華大學學生請假辦法，於</a:t>
            </a:r>
            <a:r>
              <a:rPr lang="zh-TW" altLang="en-US" sz="3200" b="1" spc="300" dirty="0">
                <a:solidFill>
                  <a:srgbClr val="FF0000"/>
                </a:solidFill>
                <a:latin typeface="微軟正黑體" panose="020B0604030504040204" pitchFamily="34" charset="-120"/>
                <a:ea typeface="微軟正黑體" panose="020B0604030504040204" pitchFamily="34" charset="-120"/>
              </a:rPr>
              <a:t>校務資訊系統的學生請假系統請假。</a:t>
            </a:r>
          </a:p>
        </p:txBody>
      </p:sp>
      <p:sp>
        <p:nvSpPr>
          <p:cNvPr id="5" name="標題 1">
            <a:extLst>
              <a:ext uri="{FF2B5EF4-FFF2-40B4-BE49-F238E27FC236}">
                <a16:creationId xmlns:a16="http://schemas.microsoft.com/office/drawing/2014/main" id="{B998A462-06CA-46ED-B9A0-628A21D8CDBD}"/>
              </a:ext>
            </a:extLst>
          </p:cNvPr>
          <p:cNvSpPr txBox="1">
            <a:spLocks/>
          </p:cNvSpPr>
          <p:nvPr/>
        </p:nvSpPr>
        <p:spPr bwMode="auto">
          <a:xfrm>
            <a:off x="913006" y="19930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91440" rIns="228600" bIns="91440" numCol="1" anchor="t" anchorCtr="0" compatLnSpc="1">
            <a:prstTxWarp prst="textNoShape">
              <a:avLst/>
            </a:prstTxWarp>
            <a:normAutofit/>
          </a:bodyPr>
          <a:lstStyle>
            <a:lvl1pPr algn="l" defTabSz="914400" rtl="0" eaLnBrk="1" latinLnBrk="0" hangingPunct="1">
              <a:spcBef>
                <a:spcPct val="0"/>
              </a:spcBef>
              <a:buNone/>
              <a:defRPr sz="3000" b="1" kern="1200">
                <a:solidFill>
                  <a:schemeClr val="tx1"/>
                </a:solidFill>
                <a:latin typeface="Arial" panose="020B0604020202020204" pitchFamily="34" charset="0"/>
                <a:ea typeface="+mj-ea"/>
                <a:cs typeface="Arial" panose="020B0604020202020204" pitchFamily="34" charset="0"/>
              </a:defRPr>
            </a:lvl1pPr>
          </a:lstStyle>
          <a:p>
            <a:pPr algn="ctr" fontAlgn="auto">
              <a:spcAft>
                <a:spcPts val="0"/>
              </a:spcAft>
            </a:pPr>
            <a:r>
              <a:rPr lang="zh-TW" altLang="en-US" sz="3600" dirty="0">
                <a:latin typeface="微軟正黑體" panose="020B0604030504040204" pitchFamily="34" charset="-120"/>
                <a:ea typeface="微軟正黑體" panose="020B0604030504040204" pitchFamily="34" charset="-120"/>
              </a:rPr>
              <a:t>請假方法</a:t>
            </a:r>
          </a:p>
        </p:txBody>
      </p:sp>
    </p:spTree>
    <p:extLst>
      <p:ext uri="{BB962C8B-B14F-4D97-AF65-F5344CB8AC3E}">
        <p14:creationId xmlns:p14="http://schemas.microsoft.com/office/powerpoint/2010/main" val="599849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7807E6A-2EBD-B243-1716-2A95A41AE6B3}"/>
              </a:ext>
            </a:extLst>
          </p:cNvPr>
          <p:cNvSpPr>
            <a:spLocks noGrp="1"/>
          </p:cNvSpPr>
          <p:nvPr>
            <p:ph idx="1"/>
          </p:nvPr>
        </p:nvSpPr>
        <p:spPr>
          <a:xfrm>
            <a:off x="838200" y="1447800"/>
            <a:ext cx="10515600" cy="4525963"/>
          </a:xfrm>
        </p:spPr>
        <p:txBody>
          <a:bodyPr>
            <a:normAutofit/>
          </a:bodyPr>
          <a:lstStyle/>
          <a:p>
            <a:r>
              <a:rPr lang="zh-TW" altLang="en-US" sz="3200" spc="300" dirty="0">
                <a:latin typeface="微軟正黑體" panose="020B0604030504040204" pitchFamily="34" charset="-120"/>
                <a:ea typeface="微軟正黑體" panose="020B0604030504040204" pitchFamily="34" charset="-120"/>
              </a:rPr>
              <a:t>助教的信箱會放在</a:t>
            </a:r>
            <a:r>
              <a:rPr lang="en-US" altLang="zh-TW" sz="3200" spc="300" dirty="0" err="1">
                <a:latin typeface="微軟正黑體" panose="020B0604030504040204" pitchFamily="34" charset="-120"/>
                <a:ea typeface="微軟正黑體" panose="020B0604030504040204" pitchFamily="34" charset="-120"/>
              </a:rPr>
              <a:t>eeclass</a:t>
            </a:r>
            <a:r>
              <a:rPr lang="zh-TW" altLang="en-US" sz="3200" spc="300" dirty="0">
                <a:latin typeface="微軟正黑體" panose="020B0604030504040204" pitchFamily="34" charset="-120"/>
                <a:ea typeface="微軟正黑體" panose="020B0604030504040204" pitchFamily="34" charset="-120"/>
              </a:rPr>
              <a:t>公告中。</a:t>
            </a:r>
            <a:endParaRPr lang="en-US" altLang="zh-TW" sz="3200" spc="300" dirty="0">
              <a:latin typeface="微軟正黑體" panose="020B0604030504040204" pitchFamily="34" charset="-120"/>
              <a:ea typeface="微軟正黑體" panose="020B0604030504040204" pitchFamily="34" charset="-120"/>
            </a:endParaRPr>
          </a:p>
          <a:p>
            <a:endParaRPr lang="en-US" altLang="zh-TW" sz="3200" spc="300" dirty="0">
              <a:latin typeface="微軟正黑體" panose="020B0604030504040204" pitchFamily="34" charset="-120"/>
              <a:ea typeface="微軟正黑體" panose="020B0604030504040204" pitchFamily="34" charset="-120"/>
            </a:endParaRPr>
          </a:p>
          <a:p>
            <a:r>
              <a:rPr lang="zh-TW" altLang="en-US" sz="3200" spc="300" dirty="0">
                <a:latin typeface="微軟正黑體" panose="020B0604030504040204" pitchFamily="34" charset="-120"/>
                <a:ea typeface="微軟正黑體" panose="020B0604030504040204" pitchFamily="34" charset="-120"/>
              </a:rPr>
              <a:t>如需寄信給助教，麻煩同學們</a:t>
            </a:r>
            <a:r>
              <a:rPr lang="zh-TW" altLang="en-US" sz="3200" b="1" spc="300" dirty="0">
                <a:solidFill>
                  <a:srgbClr val="FF0000"/>
                </a:solidFill>
                <a:latin typeface="微軟正黑體" panose="020B0604030504040204" pitchFamily="34" charset="-120"/>
                <a:ea typeface="微軟正黑體" panose="020B0604030504040204" pitchFamily="34" charset="-120"/>
              </a:rPr>
              <a:t>同時寄發給所有助教</a:t>
            </a:r>
            <a:r>
              <a:rPr lang="zh-TW" altLang="en-US" sz="3200" spc="300" dirty="0">
                <a:latin typeface="微軟正黑體" panose="020B0604030504040204" pitchFamily="34" charset="-120"/>
                <a:ea typeface="微軟正黑體" panose="020B0604030504040204" pitchFamily="34" charset="-120"/>
              </a:rPr>
              <a:t>，並且告知課程、姓名、學號，以免有任何漏信的可能性發生。</a:t>
            </a:r>
          </a:p>
        </p:txBody>
      </p:sp>
      <p:sp>
        <p:nvSpPr>
          <p:cNvPr id="5" name="標題 1">
            <a:extLst>
              <a:ext uri="{FF2B5EF4-FFF2-40B4-BE49-F238E27FC236}">
                <a16:creationId xmlns:a16="http://schemas.microsoft.com/office/drawing/2014/main" id="{6BD34A26-4C01-4814-9C5B-78C016EC33B1}"/>
              </a:ext>
            </a:extLst>
          </p:cNvPr>
          <p:cNvSpPr txBox="1">
            <a:spLocks/>
          </p:cNvSpPr>
          <p:nvPr/>
        </p:nvSpPr>
        <p:spPr bwMode="auto">
          <a:xfrm>
            <a:off x="913006" y="19930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91440" rIns="228600" bIns="91440" numCol="1" anchor="t" anchorCtr="0" compatLnSpc="1">
            <a:prstTxWarp prst="textNoShape">
              <a:avLst/>
            </a:prstTxWarp>
            <a:normAutofit/>
          </a:bodyPr>
          <a:lstStyle>
            <a:lvl1pPr algn="l" defTabSz="914400" rtl="0" eaLnBrk="1" latinLnBrk="0" hangingPunct="1">
              <a:spcBef>
                <a:spcPct val="0"/>
              </a:spcBef>
              <a:buNone/>
              <a:defRPr sz="3000" b="1" kern="1200">
                <a:solidFill>
                  <a:schemeClr val="tx1"/>
                </a:solidFill>
                <a:latin typeface="Arial" panose="020B0604020202020204" pitchFamily="34" charset="0"/>
                <a:ea typeface="+mj-ea"/>
                <a:cs typeface="Arial" panose="020B0604020202020204" pitchFamily="34" charset="0"/>
              </a:defRPr>
            </a:lvl1pPr>
          </a:lstStyle>
          <a:p>
            <a:pPr algn="ctr" fontAlgn="auto">
              <a:spcAft>
                <a:spcPts val="0"/>
              </a:spcAft>
            </a:pPr>
            <a:r>
              <a:rPr lang="zh-TW" altLang="en-US" sz="3600" dirty="0">
                <a:latin typeface="微軟正黑體" panose="020B0604030504040204" pitchFamily="34" charset="-120"/>
                <a:ea typeface="微軟正黑體" panose="020B0604030504040204" pitchFamily="34" charset="-120"/>
              </a:rPr>
              <a:t>助教聯繫方式</a:t>
            </a:r>
          </a:p>
        </p:txBody>
      </p:sp>
    </p:spTree>
    <p:extLst>
      <p:ext uri="{BB962C8B-B14F-4D97-AF65-F5344CB8AC3E}">
        <p14:creationId xmlns:p14="http://schemas.microsoft.com/office/powerpoint/2010/main" val="169134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9CD7A23-A55F-4FE6-8D36-149C1755DE9E}"/>
              </a:ext>
            </a:extLst>
          </p:cNvPr>
          <p:cNvSpPr txBox="1"/>
          <p:nvPr/>
        </p:nvSpPr>
        <p:spPr>
          <a:xfrm>
            <a:off x="1257300" y="2286000"/>
            <a:ext cx="9677400" cy="1015663"/>
          </a:xfrm>
          <a:prstGeom prst="rect">
            <a:avLst/>
          </a:prstGeom>
          <a:noFill/>
        </p:spPr>
        <p:txBody>
          <a:bodyPr wrap="square" rtlCol="0">
            <a:spAutoFit/>
          </a:bodyPr>
          <a:lstStyle/>
          <a:p>
            <a:pPr algn="ctr"/>
            <a:r>
              <a:rPr lang="en-US" altLang="zh-TW" sz="6000" b="1" dirty="0">
                <a:latin typeface="Adobe 繁黑體 Std B"/>
              </a:rPr>
              <a:t>Any question?</a:t>
            </a:r>
            <a:endParaRPr lang="zh-TW" altLang="en-US" sz="6000" b="1" dirty="0">
              <a:latin typeface="Adobe 繁黑體 Std B"/>
            </a:endParaRPr>
          </a:p>
        </p:txBody>
      </p:sp>
    </p:spTree>
    <p:extLst>
      <p:ext uri="{BB962C8B-B14F-4D97-AF65-F5344CB8AC3E}">
        <p14:creationId xmlns:p14="http://schemas.microsoft.com/office/powerpoint/2010/main" val="282988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學電腦時代已過去？ 黃仁勳：「生命科學」將是未來－民視新聞">
            <a:extLst>
              <a:ext uri="{FF2B5EF4-FFF2-40B4-BE49-F238E27FC236}">
                <a16:creationId xmlns:a16="http://schemas.microsoft.com/office/drawing/2014/main" id="{17E5C3A7-1935-4A1C-AF3B-04BAF33B9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598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FE2243-B352-4518-B32D-A7C1B72BF53D}"/>
              </a:ext>
            </a:extLst>
          </p:cNvPr>
          <p:cNvSpPr/>
          <p:nvPr>
            <p:custDataLst>
              <p:tags r:id="rId2"/>
            </p:custDataLst>
          </p:nvPr>
        </p:nvSpPr>
        <p:spPr>
          <a:xfrm>
            <a:off x="444693" y="1742703"/>
            <a:ext cx="2371696" cy="2371696"/>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B9B6AE90-4D95-49B6-9118-C571468ABDA4}"/>
              </a:ext>
            </a:extLst>
          </p:cNvPr>
          <p:cNvSpPr/>
          <p:nvPr>
            <p:custDataLst>
              <p:tags r:id="rId3"/>
            </p:custDataLst>
          </p:nvPr>
        </p:nvSpPr>
        <p:spPr>
          <a:xfrm>
            <a:off x="3112851" y="1000897"/>
            <a:ext cx="8486226" cy="3855308"/>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a:solidFill>
                  <a:srgbClr val="000000"/>
                </a:solidFill>
              </a:rPr>
              <a:t>你認同黃仁勳講的話嗎？</a:t>
            </a:r>
          </a:p>
        </p:txBody>
      </p:sp>
      <p:sp>
        <p:nvSpPr>
          <p:cNvPr id="4" name="矩形 3">
            <a:extLst>
              <a:ext uri="{FF2B5EF4-FFF2-40B4-BE49-F238E27FC236}">
                <a16:creationId xmlns:a16="http://schemas.microsoft.com/office/drawing/2014/main" id="{77D06BEA-17C7-4F06-81B7-E7F6E871F6DE}"/>
              </a:ext>
            </a:extLst>
          </p:cNvPr>
          <p:cNvSpPr/>
          <p:nvPr/>
        </p:nvSpPr>
        <p:spPr>
          <a:xfrm>
            <a:off x="0" y="5820032"/>
            <a:ext cx="12192001" cy="1037968"/>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41155" tIns="259404" rIns="1852888" bIns="203818" rtlCol="0" anchor="ctr">
            <a:normAutofit fontScale="92500"/>
          </a:bodyPr>
          <a:lstStyle/>
          <a:p>
            <a:r>
              <a:rPr lang="en-US" altLang="zh-TW" sz="2600">
                <a:solidFill>
                  <a:srgbClr val="FFFFFF"/>
                </a:solidFill>
              </a:rPr>
              <a:t>The </a:t>
            </a:r>
            <a:r>
              <a:rPr lang="en-US" altLang="zh-TW" sz="2600">
                <a:solidFill>
                  <a:srgbClr val="FFFFFF"/>
                </a:solidFill>
                <a:hlinkClick r:id="rId7">
                  <a:extLst>
                    <a:ext uri="{A12FA001-AC4F-418D-AE19-62706E023703}">
                      <ahyp:hlinkClr xmlns:ahyp="http://schemas.microsoft.com/office/drawing/2018/hyperlinkcolor" val="tx"/>
                    </a:ext>
                  </a:extLst>
                </a:hlinkClick>
              </a:rPr>
              <a:t>Slido app</a:t>
            </a:r>
            <a:r>
              <a:rPr lang="en-US" altLang="zh-TW" sz="2600">
                <a:solidFill>
                  <a:srgbClr val="FFFFFF"/>
                </a:solidFill>
              </a:rPr>
              <a:t> must be installed on every computer you’re presenting from</a:t>
            </a:r>
            <a:endParaRPr lang="zh-TW" altLang="en-US" sz="2600">
              <a:solidFill>
                <a:srgbClr val="FFFFFF"/>
              </a:solidFill>
            </a:endParaRPr>
          </a:p>
        </p:txBody>
      </p:sp>
      <p:pic>
        <p:nvPicPr>
          <p:cNvPr id="6" name="圖形 5">
            <a:extLst>
              <a:ext uri="{FF2B5EF4-FFF2-40B4-BE49-F238E27FC236}">
                <a16:creationId xmlns:a16="http://schemas.microsoft.com/office/drawing/2014/main" id="{90289189-E6CA-4FE4-8076-FC8804561CF6}"/>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96462" y="6190785"/>
            <a:ext cx="296462" cy="296462"/>
          </a:xfrm>
          <a:prstGeom prst="rect">
            <a:avLst/>
          </a:prstGeom>
        </p:spPr>
      </p:pic>
      <p:sp>
        <p:nvSpPr>
          <p:cNvPr id="7" name="梯形 6">
            <a:extLst>
              <a:ext uri="{FF2B5EF4-FFF2-40B4-BE49-F238E27FC236}">
                <a16:creationId xmlns:a16="http://schemas.microsoft.com/office/drawing/2014/main" id="{A427B53A-B5BF-4F8E-84AA-249C5595D73A}"/>
              </a:ext>
            </a:extLst>
          </p:cNvPr>
          <p:cNvSpPr/>
          <p:nvPr/>
        </p:nvSpPr>
        <p:spPr>
          <a:xfrm rot="2700000">
            <a:off x="9620371" y="514924"/>
            <a:ext cx="3335198" cy="778213"/>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altLang="zh-TW" sz="2600" b="1">
                <a:solidFill>
                  <a:srgbClr val="198038"/>
                </a:solidFill>
              </a:rPr>
              <a:t>Do not edit
</a:t>
            </a:r>
            <a:r>
              <a:rPr lang="en-US" altLang="zh-TW"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zh-TW" altLang="en-US" sz="2200">
              <a:solidFill>
                <a:srgbClr val="198038"/>
              </a:solidFill>
            </a:endParaRPr>
          </a:p>
        </p:txBody>
      </p:sp>
      <p:pic>
        <p:nvPicPr>
          <p:cNvPr id="9" name="圖形 8">
            <a:extLst>
              <a:ext uri="{FF2B5EF4-FFF2-40B4-BE49-F238E27FC236}">
                <a16:creationId xmlns:a16="http://schemas.microsoft.com/office/drawing/2014/main" id="{84FE01E3-9ADB-402B-BE17-62795937FC94}"/>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3701013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7CAB3F0B-6D27-4E65-B504-7C79C2AC9499}"/>
              </a:ext>
            </a:extLst>
          </p:cNvPr>
          <p:cNvPicPr>
            <a:picLocks noChangeAspect="1"/>
          </p:cNvPicPr>
          <p:nvPr/>
        </p:nvPicPr>
        <p:blipFill>
          <a:blip r:embed="rId3"/>
          <a:stretch>
            <a:fillRect/>
          </a:stretch>
        </p:blipFill>
        <p:spPr>
          <a:xfrm>
            <a:off x="1470967" y="457200"/>
            <a:ext cx="9250066" cy="5134692"/>
          </a:xfrm>
          <a:prstGeom prst="rect">
            <a:avLst/>
          </a:prstGeom>
        </p:spPr>
      </p:pic>
      <p:pic>
        <p:nvPicPr>
          <p:cNvPr id="7" name="圖片 6">
            <a:extLst>
              <a:ext uri="{FF2B5EF4-FFF2-40B4-BE49-F238E27FC236}">
                <a16:creationId xmlns:a16="http://schemas.microsoft.com/office/drawing/2014/main" id="{588D57B9-1D87-4239-90CA-1A6EF907322A}"/>
              </a:ext>
            </a:extLst>
          </p:cNvPr>
          <p:cNvPicPr>
            <a:picLocks noChangeAspect="1"/>
          </p:cNvPicPr>
          <p:nvPr/>
        </p:nvPicPr>
        <p:blipFill>
          <a:blip r:embed="rId4"/>
          <a:stretch>
            <a:fillRect/>
          </a:stretch>
        </p:blipFill>
        <p:spPr>
          <a:xfrm>
            <a:off x="1580520" y="1600200"/>
            <a:ext cx="9030960" cy="4372585"/>
          </a:xfrm>
          <a:prstGeom prst="rect">
            <a:avLst/>
          </a:prstGeom>
        </p:spPr>
      </p:pic>
      <p:pic>
        <p:nvPicPr>
          <p:cNvPr id="1026" name="Picture 2" descr="File:Perplexity AI logo.svg - Wikipedia">
            <a:extLst>
              <a:ext uri="{FF2B5EF4-FFF2-40B4-BE49-F238E27FC236}">
                <a16:creationId xmlns:a16="http://schemas.microsoft.com/office/drawing/2014/main" id="{5C187DF5-3FFD-4C29-8015-A2D6659021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7200" y="99761"/>
            <a:ext cx="4038600" cy="97422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D9A32295-50D3-4123-9208-D3CE8B49CD3E}"/>
              </a:ext>
            </a:extLst>
          </p:cNvPr>
          <p:cNvSpPr/>
          <p:nvPr/>
        </p:nvSpPr>
        <p:spPr>
          <a:xfrm>
            <a:off x="1613974" y="4495800"/>
            <a:ext cx="1662626"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631256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151B9AB-7C16-49BB-92EB-BCBA235F9CF6}"/>
              </a:ext>
            </a:extLst>
          </p:cNvPr>
          <p:cNvPicPr>
            <a:picLocks noChangeAspect="1"/>
          </p:cNvPicPr>
          <p:nvPr/>
        </p:nvPicPr>
        <p:blipFill>
          <a:blip r:embed="rId2"/>
          <a:stretch>
            <a:fillRect/>
          </a:stretch>
        </p:blipFill>
        <p:spPr>
          <a:xfrm>
            <a:off x="1604335" y="152400"/>
            <a:ext cx="8983329" cy="4744112"/>
          </a:xfrm>
          <a:prstGeom prst="rect">
            <a:avLst/>
          </a:prstGeom>
        </p:spPr>
      </p:pic>
      <p:pic>
        <p:nvPicPr>
          <p:cNvPr id="5" name="圖片 4">
            <a:extLst>
              <a:ext uri="{FF2B5EF4-FFF2-40B4-BE49-F238E27FC236}">
                <a16:creationId xmlns:a16="http://schemas.microsoft.com/office/drawing/2014/main" id="{2A042364-98A6-4075-9F61-3F60B219AA0C}"/>
              </a:ext>
            </a:extLst>
          </p:cNvPr>
          <p:cNvPicPr>
            <a:picLocks noChangeAspect="1"/>
          </p:cNvPicPr>
          <p:nvPr/>
        </p:nvPicPr>
        <p:blipFill>
          <a:blip r:embed="rId3"/>
          <a:stretch>
            <a:fillRect/>
          </a:stretch>
        </p:blipFill>
        <p:spPr>
          <a:xfrm>
            <a:off x="1632914" y="5105400"/>
            <a:ext cx="8926171" cy="1428949"/>
          </a:xfrm>
          <a:prstGeom prst="rect">
            <a:avLst/>
          </a:prstGeom>
        </p:spPr>
      </p:pic>
      <p:sp>
        <p:nvSpPr>
          <p:cNvPr id="2" name="矩形 1">
            <a:extLst>
              <a:ext uri="{FF2B5EF4-FFF2-40B4-BE49-F238E27FC236}">
                <a16:creationId xmlns:a16="http://schemas.microsoft.com/office/drawing/2014/main" id="{80FBDB1C-3299-45C9-90BB-4ADFBCB64C6D}"/>
              </a:ext>
            </a:extLst>
          </p:cNvPr>
          <p:cNvSpPr/>
          <p:nvPr/>
        </p:nvSpPr>
        <p:spPr>
          <a:xfrm>
            <a:off x="1632914" y="107796"/>
            <a:ext cx="1643686" cy="5334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05270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232BACBC-D968-4A2F-A00C-9DCB9B852DF5}"/>
              </a:ext>
            </a:extLst>
          </p:cNvPr>
          <p:cNvPicPr>
            <a:picLocks noChangeAspect="1"/>
          </p:cNvPicPr>
          <p:nvPr/>
        </p:nvPicPr>
        <p:blipFill>
          <a:blip r:embed="rId2"/>
          <a:stretch>
            <a:fillRect/>
          </a:stretch>
        </p:blipFill>
        <p:spPr>
          <a:xfrm>
            <a:off x="704573" y="76200"/>
            <a:ext cx="10782853" cy="6301667"/>
          </a:xfrm>
          <a:prstGeom prst="rect">
            <a:avLst/>
          </a:prstGeom>
        </p:spPr>
      </p:pic>
    </p:spTree>
    <p:extLst>
      <p:ext uri="{BB962C8B-B14F-4D97-AF65-F5344CB8AC3E}">
        <p14:creationId xmlns:p14="http://schemas.microsoft.com/office/powerpoint/2010/main" val="3342679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B2683EA-47FD-4750-B983-2221464C75A1}"/>
              </a:ext>
            </a:extLst>
          </p:cNvPr>
          <p:cNvSpPr txBox="1"/>
          <p:nvPr/>
        </p:nvSpPr>
        <p:spPr>
          <a:xfrm>
            <a:off x="1409700" y="2683943"/>
            <a:ext cx="9372600" cy="707886"/>
          </a:xfrm>
          <a:prstGeom prst="rect">
            <a:avLst/>
          </a:prstGeom>
          <a:noFill/>
        </p:spPr>
        <p:txBody>
          <a:bodyPr wrap="square" rtlCol="0">
            <a:spAutoFit/>
          </a:bodyPr>
          <a:lstStyle/>
          <a:p>
            <a:pPr algn="ctr"/>
            <a:r>
              <a:rPr lang="en-US" altLang="zh-TW" sz="4000" b="1" dirty="0">
                <a:latin typeface="Adobe 繁黑體 Std B"/>
              </a:rPr>
              <a:t>Biology for everyday life</a:t>
            </a:r>
            <a:endParaRPr lang="zh-TW" altLang="en-US" sz="4000" b="1" dirty="0">
              <a:latin typeface="Adobe 繁黑體 Std B"/>
            </a:endParaRPr>
          </a:p>
        </p:txBody>
      </p:sp>
    </p:spTree>
    <p:extLst>
      <p:ext uri="{BB962C8B-B14F-4D97-AF65-F5344CB8AC3E}">
        <p14:creationId xmlns:p14="http://schemas.microsoft.com/office/powerpoint/2010/main" val="679578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38A7CEF-F6FD-4FE2-8192-E9C031871C38}"/>
              </a:ext>
            </a:extLst>
          </p:cNvPr>
          <p:cNvPicPr>
            <a:picLocks noChangeAspect="1"/>
          </p:cNvPicPr>
          <p:nvPr/>
        </p:nvPicPr>
        <p:blipFill>
          <a:blip r:embed="rId2"/>
          <a:stretch>
            <a:fillRect/>
          </a:stretch>
        </p:blipFill>
        <p:spPr>
          <a:xfrm>
            <a:off x="0" y="1447800"/>
            <a:ext cx="12192000" cy="4182608"/>
          </a:xfrm>
          <a:prstGeom prst="rect">
            <a:avLst/>
          </a:prstGeom>
        </p:spPr>
      </p:pic>
      <p:pic>
        <p:nvPicPr>
          <p:cNvPr id="5" name="圖片 4">
            <a:extLst>
              <a:ext uri="{FF2B5EF4-FFF2-40B4-BE49-F238E27FC236}">
                <a16:creationId xmlns:a16="http://schemas.microsoft.com/office/drawing/2014/main" id="{3669E5B6-41EE-4F23-9C42-4C81B84C77CF}"/>
              </a:ext>
            </a:extLst>
          </p:cNvPr>
          <p:cNvPicPr>
            <a:picLocks noChangeAspect="1"/>
          </p:cNvPicPr>
          <p:nvPr/>
        </p:nvPicPr>
        <p:blipFill>
          <a:blip r:embed="rId3"/>
          <a:stretch>
            <a:fillRect/>
          </a:stretch>
        </p:blipFill>
        <p:spPr>
          <a:xfrm>
            <a:off x="1643167" y="251930"/>
            <a:ext cx="8905665" cy="975662"/>
          </a:xfrm>
          <a:prstGeom prst="rect">
            <a:avLst/>
          </a:prstGeom>
        </p:spPr>
      </p:pic>
    </p:spTree>
    <p:extLst>
      <p:ext uri="{BB962C8B-B14F-4D97-AF65-F5344CB8AC3E}">
        <p14:creationId xmlns:p14="http://schemas.microsoft.com/office/powerpoint/2010/main" val="2927466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E2B0A508-07A7-45E4-8677-D91472563C66}"/>
              </a:ext>
            </a:extLst>
          </p:cNvPr>
          <p:cNvPicPr>
            <a:picLocks noChangeAspect="1"/>
          </p:cNvPicPr>
          <p:nvPr/>
        </p:nvPicPr>
        <p:blipFill>
          <a:blip r:embed="rId2"/>
          <a:stretch>
            <a:fillRect/>
          </a:stretch>
        </p:blipFill>
        <p:spPr>
          <a:xfrm>
            <a:off x="1687693" y="214052"/>
            <a:ext cx="8816614" cy="6429895"/>
          </a:xfrm>
          <a:prstGeom prst="rect">
            <a:avLst/>
          </a:prstGeom>
        </p:spPr>
      </p:pic>
    </p:spTree>
    <p:extLst>
      <p:ext uri="{BB962C8B-B14F-4D97-AF65-F5344CB8AC3E}">
        <p14:creationId xmlns:p14="http://schemas.microsoft.com/office/powerpoint/2010/main" val="1504198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A7A0AE-1D67-4B0F-8298-E43985173055}"/>
              </a:ext>
            </a:extLst>
          </p:cNvPr>
          <p:cNvSpPr/>
          <p:nvPr>
            <p:custDataLst>
              <p:tags r:id="rId2"/>
            </p:custDataLst>
          </p:nvPr>
        </p:nvSpPr>
        <p:spPr bwMode="auto">
          <a:xfrm>
            <a:off x="444693" y="1742703"/>
            <a:ext cx="2371696" cy="2371696"/>
          </a:xfrm>
          <a:prstGeom prst="rect">
            <a:avLst/>
          </a:prstGeom>
          <a:blipFill>
            <a:blip r:embed="rId6">
              <a:extLst>
                <a:ext uri="{96DAC541-7B7A-43D3-8B79-37D633B846F1}">
                  <asvg:svgBlip xmlns:asvg="http://schemas.microsoft.com/office/drawing/2016/SVG/main" r:embed="rId7"/>
                </a:ext>
              </a:extLst>
            </a:blip>
            <a:stretch>
              <a:fillRect/>
            </a:stretch>
          </a:blipFill>
          <a:ln w="12700"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TW" altLang="en-US"/>
          </a:p>
        </p:txBody>
      </p:sp>
      <p:sp>
        <p:nvSpPr>
          <p:cNvPr id="3" name="矩形 2">
            <a:extLst>
              <a:ext uri="{FF2B5EF4-FFF2-40B4-BE49-F238E27FC236}">
                <a16:creationId xmlns:a16="http://schemas.microsoft.com/office/drawing/2014/main" id="{230BAC65-87B6-4C99-89D8-4247CBFD1D91}"/>
              </a:ext>
            </a:extLst>
          </p:cNvPr>
          <p:cNvSpPr/>
          <p:nvPr>
            <p:custDataLst>
              <p:tags r:id="rId3"/>
            </p:custDataLst>
          </p:nvPr>
        </p:nvSpPr>
        <p:spPr bwMode="auto">
          <a:xfrm>
            <a:off x="3112851" y="1000897"/>
            <a:ext cx="8486226" cy="3855308"/>
          </a:xfrm>
          <a:prstGeom prst="rect">
            <a:avLst/>
          </a:prstGeom>
          <a:noFill/>
          <a:ln w="12700"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r>
              <a:rPr lang="zh-TW" altLang="en-US" sz="4000" b="1">
                <a:solidFill>
                  <a:srgbClr val="000000"/>
                </a:solidFill>
              </a:rPr>
              <a:t>對這門課的期待</a:t>
            </a:r>
          </a:p>
        </p:txBody>
      </p:sp>
      <p:sp>
        <p:nvSpPr>
          <p:cNvPr id="4" name="矩形 3">
            <a:extLst>
              <a:ext uri="{FF2B5EF4-FFF2-40B4-BE49-F238E27FC236}">
                <a16:creationId xmlns:a16="http://schemas.microsoft.com/office/drawing/2014/main" id="{85D78701-56E8-4988-923F-6B7DA3A254AD}"/>
              </a:ext>
            </a:extLst>
          </p:cNvPr>
          <p:cNvSpPr/>
          <p:nvPr/>
        </p:nvSpPr>
        <p:spPr bwMode="auto">
          <a:xfrm>
            <a:off x="0" y="5820032"/>
            <a:ext cx="12192001" cy="1037968"/>
          </a:xfrm>
          <a:prstGeom prst="rect">
            <a:avLst/>
          </a:prstGeom>
          <a:solidFill>
            <a:srgbClr val="198038"/>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41155" tIns="259404" rIns="1852888" bIns="203818" rtlCol="0" anchor="ctr">
            <a:normAutofit fontScale="85000" lnSpcReduction="10000"/>
          </a:bodyPr>
          <a:lstStyle/>
          <a:p>
            <a:r>
              <a:rPr lang="en-US" altLang="zh-TW" sz="2600">
                <a:solidFill>
                  <a:srgbClr val="FFFFFF"/>
                </a:solidFill>
              </a:rPr>
              <a:t>The </a:t>
            </a:r>
            <a:r>
              <a:rPr lang="en-US" altLang="zh-TW" sz="2600">
                <a:solidFill>
                  <a:srgbClr val="FFFFFF"/>
                </a:solidFill>
                <a:hlinkClick r:id="rId8">
                  <a:extLst>
                    <a:ext uri="{A12FA001-AC4F-418D-AE19-62706E023703}">
                      <ahyp:hlinkClr xmlns:ahyp="http://schemas.microsoft.com/office/drawing/2018/hyperlinkcolor" val="tx"/>
                    </a:ext>
                  </a:extLst>
                </a:hlinkClick>
              </a:rPr>
              <a:t>Slido app</a:t>
            </a:r>
            <a:r>
              <a:rPr lang="en-US" altLang="zh-TW" sz="2600">
                <a:solidFill>
                  <a:srgbClr val="FFFFFF"/>
                </a:solidFill>
              </a:rPr>
              <a:t> must be installed on every computer you’re presenting from</a:t>
            </a:r>
            <a:endParaRPr lang="zh-TW" altLang="en-US" sz="2600">
              <a:solidFill>
                <a:srgbClr val="FFFFFF"/>
              </a:solidFill>
            </a:endParaRPr>
          </a:p>
        </p:txBody>
      </p:sp>
      <p:pic>
        <p:nvPicPr>
          <p:cNvPr id="6" name="圖形 5">
            <a:extLst>
              <a:ext uri="{FF2B5EF4-FFF2-40B4-BE49-F238E27FC236}">
                <a16:creationId xmlns:a16="http://schemas.microsoft.com/office/drawing/2014/main" id="{5B63EFFE-EBBB-4834-84FF-E6EC96A4A85E}"/>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96462" y="6190785"/>
            <a:ext cx="296462" cy="296462"/>
          </a:xfrm>
          <a:prstGeom prst="rect">
            <a:avLst/>
          </a:prstGeom>
        </p:spPr>
      </p:pic>
      <p:sp>
        <p:nvSpPr>
          <p:cNvPr id="7" name="梯形 6">
            <a:extLst>
              <a:ext uri="{FF2B5EF4-FFF2-40B4-BE49-F238E27FC236}">
                <a16:creationId xmlns:a16="http://schemas.microsoft.com/office/drawing/2014/main" id="{F25D0CC9-9174-4528-8F68-CCDF9ACED71A}"/>
              </a:ext>
            </a:extLst>
          </p:cNvPr>
          <p:cNvSpPr/>
          <p:nvPr/>
        </p:nvSpPr>
        <p:spPr bwMode="auto">
          <a:xfrm rot="2700000">
            <a:off x="9620371" y="514924"/>
            <a:ext cx="3335198" cy="778213"/>
          </a:xfrm>
          <a:prstGeom prst="trapezoid">
            <a:avLst>
              <a:gd name="adj" fmla="val 100000"/>
            </a:avLst>
          </a:prstGeom>
          <a:solidFill>
            <a:srgbClr val="EDFAF2"/>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rtlCol="0" anchor="t">
            <a:normAutofit fontScale="70000" lnSpcReduction="20000"/>
          </a:bodyPr>
          <a:lstStyle/>
          <a:p>
            <a:pPr algn="ctr"/>
            <a:r>
              <a:rPr lang="en-US" altLang="zh-TW" sz="2600" b="1">
                <a:solidFill>
                  <a:srgbClr val="198038"/>
                </a:solidFill>
              </a:rPr>
              <a:t>Do not edit
</a:t>
            </a:r>
            <a:r>
              <a:rPr lang="en-US" altLang="zh-TW" sz="2200">
                <a:solidFill>
                  <a:srgbClr val="198038"/>
                </a:solidFill>
                <a:hlinkClick r:id="rId11">
                  <a:extLst>
                    <a:ext uri="{A12FA001-AC4F-418D-AE19-62706E023703}">
                      <ahyp:hlinkClr xmlns:ahyp="http://schemas.microsoft.com/office/drawing/2018/hyperlinkcolor" val="tx"/>
                    </a:ext>
                  </a:extLst>
                </a:hlinkClick>
              </a:rPr>
              <a:t>How to change the design</a:t>
            </a:r>
            <a:endParaRPr lang="zh-TW" altLang="en-US" sz="2200">
              <a:solidFill>
                <a:srgbClr val="198038"/>
              </a:solidFill>
            </a:endParaRPr>
          </a:p>
        </p:txBody>
      </p:sp>
      <p:pic>
        <p:nvPicPr>
          <p:cNvPr id="9" name="圖形 8">
            <a:extLst>
              <a:ext uri="{FF2B5EF4-FFF2-40B4-BE49-F238E27FC236}">
                <a16:creationId xmlns:a16="http://schemas.microsoft.com/office/drawing/2014/main" id="{29014754-4120-4871-A4DE-65F248691286}"/>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2715322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24000" y="-14288"/>
            <a:ext cx="9144000" cy="1108076"/>
          </a:xfrm>
        </p:spPr>
        <p:txBody>
          <a:bodyPr/>
          <a:lstStyle/>
          <a:p>
            <a:r>
              <a:rPr lang="en-US" dirty="0"/>
              <a:t>CONCEPT 1.1: The study of life reveals unifying themes</a:t>
            </a:r>
            <a:endParaRPr lang="en-IN" dirty="0"/>
          </a:p>
        </p:txBody>
      </p:sp>
      <p:sp>
        <p:nvSpPr>
          <p:cNvPr id="6" name="Content Placeholder 1">
            <a:extLst>
              <a:ext uri="{FF2B5EF4-FFF2-40B4-BE49-F238E27FC236}">
                <a16:creationId xmlns:a16="http://schemas.microsoft.com/office/drawing/2014/main" id="{C41B7E06-E312-410E-B9BE-66177C383DAA}"/>
              </a:ext>
            </a:extLst>
          </p:cNvPr>
          <p:cNvSpPr txBox="1">
            <a:spLocks/>
          </p:cNvSpPr>
          <p:nvPr/>
        </p:nvSpPr>
        <p:spPr>
          <a:xfrm>
            <a:off x="1676400" y="1110342"/>
            <a:ext cx="8686800" cy="29282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6600FF"/>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6600FF"/>
              </a:buClr>
              <a:buFont typeface="Arial" panose="020B0604020202020204" pitchFamily="34" charset="0"/>
              <a:buChar char="–"/>
              <a:defRPr sz="2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6600FF"/>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rgbClr val="6600FF"/>
              </a:buClr>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6600FF"/>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dirty="0"/>
              <a:t>There are five unifying themes in Biology</a:t>
            </a:r>
          </a:p>
          <a:p>
            <a:pPr lvl="1" fontAlgn="auto">
              <a:spcAft>
                <a:spcPts val="0"/>
              </a:spcAft>
            </a:pPr>
            <a:r>
              <a:rPr lang="en-US" dirty="0"/>
              <a:t>Organization</a:t>
            </a:r>
          </a:p>
          <a:p>
            <a:pPr lvl="1" fontAlgn="auto">
              <a:spcAft>
                <a:spcPts val="0"/>
              </a:spcAft>
            </a:pPr>
            <a:r>
              <a:rPr lang="en-US" dirty="0"/>
              <a:t>Information</a:t>
            </a:r>
          </a:p>
          <a:p>
            <a:pPr lvl="1" fontAlgn="auto">
              <a:spcAft>
                <a:spcPts val="0"/>
              </a:spcAft>
            </a:pPr>
            <a:r>
              <a:rPr lang="en-US" dirty="0"/>
              <a:t>Energy and Matter</a:t>
            </a:r>
          </a:p>
          <a:p>
            <a:pPr lvl="1" fontAlgn="auto">
              <a:spcAft>
                <a:spcPts val="0"/>
              </a:spcAft>
            </a:pPr>
            <a:r>
              <a:rPr lang="en-US" dirty="0"/>
              <a:t>Interactions</a:t>
            </a:r>
          </a:p>
          <a:p>
            <a:pPr lvl="1" fontAlgn="auto">
              <a:spcAft>
                <a:spcPts val="0"/>
              </a:spcAft>
            </a:pPr>
            <a:r>
              <a:rPr lang="en-US" b="1" dirty="0">
                <a:solidFill>
                  <a:srgbClr val="0000FF"/>
                </a:solidFill>
              </a:rPr>
              <a:t>Evolution </a:t>
            </a:r>
            <a:r>
              <a:rPr lang="en-US" dirty="0"/>
              <a:t>(core theme)</a:t>
            </a:r>
          </a:p>
        </p:txBody>
      </p:sp>
    </p:spTree>
    <p:extLst>
      <p:ext uri="{BB962C8B-B14F-4D97-AF65-F5344CB8AC3E}">
        <p14:creationId xmlns:p14="http://schemas.microsoft.com/office/powerpoint/2010/main" val="253526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14288"/>
            <a:ext cx="9144000" cy="1107996"/>
          </a:xfrm>
        </p:spPr>
        <p:txBody>
          <a:bodyPr/>
          <a:lstStyle/>
          <a:p>
            <a:r>
              <a:rPr lang="en-US" dirty="0"/>
              <a:t>Theme: New Properties Emerge at Successive Levels of Biological Organization</a:t>
            </a:r>
            <a:endParaRPr lang="en-IN" dirty="0"/>
          </a:p>
        </p:txBody>
      </p:sp>
      <p:sp>
        <p:nvSpPr>
          <p:cNvPr id="2" name="Content Placeholder 1"/>
          <p:cNvSpPr>
            <a:spLocks noGrp="1"/>
          </p:cNvSpPr>
          <p:nvPr>
            <p:ph idx="1"/>
          </p:nvPr>
        </p:nvSpPr>
        <p:spPr>
          <a:xfrm>
            <a:off x="1676400" y="1109439"/>
            <a:ext cx="8686800" cy="3295647"/>
          </a:xfrm>
        </p:spPr>
        <p:txBody>
          <a:bodyPr>
            <a:noAutofit/>
          </a:bodyPr>
          <a:lstStyle/>
          <a:p>
            <a:r>
              <a:rPr lang="en-US" dirty="0"/>
              <a:t>Life can be studied at different levels, from molecules to the entire living planet</a:t>
            </a:r>
          </a:p>
          <a:p>
            <a:r>
              <a:rPr lang="en-US" b="1" dirty="0">
                <a:solidFill>
                  <a:srgbClr val="0000FF"/>
                </a:solidFill>
              </a:rPr>
              <a:t>Reductionism</a:t>
            </a:r>
            <a:r>
              <a:rPr lang="en-US" dirty="0"/>
              <a:t> is an approach that reduces complex systems to simple components that are manageable to study</a:t>
            </a:r>
          </a:p>
          <a:p>
            <a:r>
              <a:rPr lang="en-US" altLang="zh-TW" b="1" dirty="0">
                <a:solidFill>
                  <a:srgbClr val="0000FF"/>
                </a:solidFill>
              </a:rPr>
              <a:t>Emergent properties</a:t>
            </a:r>
            <a:r>
              <a:rPr lang="en-US" altLang="zh-TW" dirty="0">
                <a:solidFill>
                  <a:srgbClr val="0000FF"/>
                </a:solidFill>
              </a:rPr>
              <a:t> </a:t>
            </a:r>
            <a:r>
              <a:rPr lang="en-US" altLang="zh-TW" dirty="0"/>
              <a:t>result from the arrangement and interaction of parts as complexity increases</a:t>
            </a:r>
          </a:p>
          <a:p>
            <a:r>
              <a:rPr lang="en-US" altLang="zh-TW" dirty="0"/>
              <a:t>To explore emergent properties, biologists complement reductionism with </a:t>
            </a:r>
            <a:r>
              <a:rPr lang="en-US" altLang="zh-TW" b="1" dirty="0">
                <a:solidFill>
                  <a:srgbClr val="0000FF"/>
                </a:solidFill>
              </a:rPr>
              <a:t>systems biology</a:t>
            </a:r>
            <a:r>
              <a:rPr lang="en-US" altLang="zh-TW" dirty="0"/>
              <a:t>, analysis of the interactions among the parts of a biological system</a:t>
            </a:r>
          </a:p>
          <a:p>
            <a:endParaRPr lang="en-US" dirty="0"/>
          </a:p>
        </p:txBody>
      </p:sp>
    </p:spTree>
    <p:extLst>
      <p:ext uri="{BB962C8B-B14F-4D97-AF65-F5344CB8AC3E}">
        <p14:creationId xmlns:p14="http://schemas.microsoft.com/office/powerpoint/2010/main" val="1934601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t>Figure 1.3</a:t>
            </a:r>
          </a:p>
        </p:txBody>
      </p:sp>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2510"/>
          <a:stretch/>
        </p:blipFill>
        <p:spPr>
          <a:xfrm>
            <a:off x="2199139" y="850514"/>
            <a:ext cx="7769629" cy="5321687"/>
          </a:xfrm>
        </p:spPr>
      </p:pic>
      <p:sp>
        <p:nvSpPr>
          <p:cNvPr id="2" name="矩形 1">
            <a:extLst>
              <a:ext uri="{FF2B5EF4-FFF2-40B4-BE49-F238E27FC236}">
                <a16:creationId xmlns:a16="http://schemas.microsoft.com/office/drawing/2014/main" id="{69C3E4D0-88F8-46AC-B9F7-657FD00CB63D}"/>
              </a:ext>
            </a:extLst>
          </p:cNvPr>
          <p:cNvSpPr/>
          <p:nvPr/>
        </p:nvSpPr>
        <p:spPr>
          <a:xfrm>
            <a:off x="2661411" y="146376"/>
            <a:ext cx="6845082" cy="461665"/>
          </a:xfrm>
          <a:prstGeom prst="rect">
            <a:avLst/>
          </a:prstGeom>
        </p:spPr>
        <p:txBody>
          <a:bodyPr wrap="square">
            <a:spAutoFit/>
          </a:bodyPr>
          <a:lstStyle/>
          <a:p>
            <a:pPr algn="ctr"/>
            <a:r>
              <a:rPr lang="en-US" altLang="zh-TW" b="1" dirty="0">
                <a:latin typeface="Arial"/>
              </a:rPr>
              <a:t>Exploring levels of biological organization</a:t>
            </a:r>
            <a:endParaRPr lang="zh-TW" altLang="en-US" b="1" dirty="0"/>
          </a:p>
        </p:txBody>
      </p:sp>
    </p:spTree>
    <p:extLst>
      <p:ext uri="{BB962C8B-B14F-4D97-AF65-F5344CB8AC3E}">
        <p14:creationId xmlns:p14="http://schemas.microsoft.com/office/powerpoint/2010/main" val="4045883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EAC8F4B-0EBA-47D2-A5A2-9094F2569F7F}"/>
              </a:ext>
            </a:extLst>
          </p:cNvPr>
          <p:cNvSpPr/>
          <p:nvPr>
            <p:custDataLst>
              <p:tags r:id="rId2"/>
            </p:custDataLst>
          </p:nvPr>
        </p:nvSpPr>
        <p:spPr bwMode="auto">
          <a:xfrm>
            <a:off x="444693" y="1742703"/>
            <a:ext cx="2371696" cy="2371696"/>
          </a:xfrm>
          <a:prstGeom prst="rect">
            <a:avLst/>
          </a:prstGeom>
          <a:blipFill>
            <a:blip r:embed="rId5">
              <a:extLst>
                <a:ext uri="{96DAC541-7B7A-43D3-8B79-37D633B846F1}">
                  <asvg:svgBlip xmlns:asvg="http://schemas.microsoft.com/office/drawing/2016/SVG/main" r:embed="rId6"/>
                </a:ext>
              </a:extLst>
            </a:blip>
            <a:stretch>
              <a:fillRect/>
            </a:stretch>
          </a:blipFill>
          <a:ln w="12700"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TW" altLang="en-US"/>
          </a:p>
        </p:txBody>
      </p:sp>
      <p:sp>
        <p:nvSpPr>
          <p:cNvPr id="3" name="矩形 2">
            <a:extLst>
              <a:ext uri="{FF2B5EF4-FFF2-40B4-BE49-F238E27FC236}">
                <a16:creationId xmlns:a16="http://schemas.microsoft.com/office/drawing/2014/main" id="{B1A6602F-DC5F-473B-870F-3DB6C352332C}"/>
              </a:ext>
            </a:extLst>
          </p:cNvPr>
          <p:cNvSpPr/>
          <p:nvPr>
            <p:custDataLst>
              <p:tags r:id="rId3"/>
            </p:custDataLst>
          </p:nvPr>
        </p:nvSpPr>
        <p:spPr bwMode="auto">
          <a:xfrm>
            <a:off x="3112851" y="1000897"/>
            <a:ext cx="8486226" cy="3855308"/>
          </a:xfrm>
          <a:prstGeom prst="rect">
            <a:avLst/>
          </a:prstGeom>
          <a:noFill/>
          <a:ln w="12700"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r>
              <a:rPr lang="en-US" altLang="zh-TW" sz="3900" b="1">
                <a:solidFill>
                  <a:srgbClr val="000000"/>
                </a:solidFill>
              </a:rPr>
              <a:t>Which level of biological organization that you would like to study in the future?</a:t>
            </a:r>
            <a:endParaRPr lang="zh-TW" altLang="en-US" sz="3900" b="1">
              <a:solidFill>
                <a:srgbClr val="000000"/>
              </a:solidFill>
            </a:endParaRPr>
          </a:p>
        </p:txBody>
      </p:sp>
      <p:sp>
        <p:nvSpPr>
          <p:cNvPr id="4" name="矩形 3">
            <a:extLst>
              <a:ext uri="{FF2B5EF4-FFF2-40B4-BE49-F238E27FC236}">
                <a16:creationId xmlns:a16="http://schemas.microsoft.com/office/drawing/2014/main" id="{9BC9C137-F924-437F-A6EF-B48B6A534736}"/>
              </a:ext>
            </a:extLst>
          </p:cNvPr>
          <p:cNvSpPr/>
          <p:nvPr/>
        </p:nvSpPr>
        <p:spPr bwMode="auto">
          <a:xfrm>
            <a:off x="0" y="5820032"/>
            <a:ext cx="12192001" cy="1037968"/>
          </a:xfrm>
          <a:prstGeom prst="rect">
            <a:avLst/>
          </a:prstGeom>
          <a:solidFill>
            <a:srgbClr val="198038"/>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41155" tIns="259404" rIns="1852888" bIns="203818" rtlCol="0" anchor="ctr">
            <a:normAutofit fontScale="85000" lnSpcReduction="10000"/>
          </a:bodyPr>
          <a:lstStyle/>
          <a:p>
            <a:r>
              <a:rPr lang="en-US" altLang="zh-TW" sz="2600">
                <a:solidFill>
                  <a:srgbClr val="FFFFFF"/>
                </a:solidFill>
              </a:rPr>
              <a:t>The </a:t>
            </a:r>
            <a:r>
              <a:rPr lang="en-US" altLang="zh-TW" sz="2600">
                <a:solidFill>
                  <a:srgbClr val="FFFFFF"/>
                </a:solidFill>
                <a:hlinkClick r:id="rId7">
                  <a:extLst>
                    <a:ext uri="{A12FA001-AC4F-418D-AE19-62706E023703}">
                      <ahyp:hlinkClr xmlns:ahyp="http://schemas.microsoft.com/office/drawing/2018/hyperlinkcolor" val="tx"/>
                    </a:ext>
                  </a:extLst>
                </a:hlinkClick>
              </a:rPr>
              <a:t>Slido app</a:t>
            </a:r>
            <a:r>
              <a:rPr lang="en-US" altLang="zh-TW" sz="2600">
                <a:solidFill>
                  <a:srgbClr val="FFFFFF"/>
                </a:solidFill>
              </a:rPr>
              <a:t> must be installed on every computer you’re presenting from</a:t>
            </a:r>
            <a:endParaRPr lang="zh-TW" altLang="en-US" sz="2600">
              <a:solidFill>
                <a:srgbClr val="FFFFFF"/>
              </a:solidFill>
            </a:endParaRPr>
          </a:p>
        </p:txBody>
      </p:sp>
      <p:pic>
        <p:nvPicPr>
          <p:cNvPr id="6" name="圖形 5">
            <a:extLst>
              <a:ext uri="{FF2B5EF4-FFF2-40B4-BE49-F238E27FC236}">
                <a16:creationId xmlns:a16="http://schemas.microsoft.com/office/drawing/2014/main" id="{2452D570-C78E-4358-9568-9264CB091FFE}"/>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96462" y="6190785"/>
            <a:ext cx="296462" cy="296462"/>
          </a:xfrm>
          <a:prstGeom prst="rect">
            <a:avLst/>
          </a:prstGeom>
        </p:spPr>
      </p:pic>
      <p:sp>
        <p:nvSpPr>
          <p:cNvPr id="7" name="梯形 6">
            <a:extLst>
              <a:ext uri="{FF2B5EF4-FFF2-40B4-BE49-F238E27FC236}">
                <a16:creationId xmlns:a16="http://schemas.microsoft.com/office/drawing/2014/main" id="{D2AFDD16-AA73-4F71-9BC8-1C2DC360D403}"/>
              </a:ext>
            </a:extLst>
          </p:cNvPr>
          <p:cNvSpPr/>
          <p:nvPr/>
        </p:nvSpPr>
        <p:spPr bwMode="auto">
          <a:xfrm rot="2700000">
            <a:off x="9620371" y="514924"/>
            <a:ext cx="3335198" cy="778213"/>
          </a:xfrm>
          <a:prstGeom prst="trapezoid">
            <a:avLst>
              <a:gd name="adj" fmla="val 100000"/>
            </a:avLst>
          </a:prstGeom>
          <a:solidFill>
            <a:srgbClr val="EDFAF2"/>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rtlCol="0" anchor="t">
            <a:normAutofit fontScale="70000" lnSpcReduction="20000"/>
          </a:bodyPr>
          <a:lstStyle/>
          <a:p>
            <a:pPr algn="ctr"/>
            <a:r>
              <a:rPr lang="en-US" altLang="zh-TW" sz="2600" b="1">
                <a:solidFill>
                  <a:srgbClr val="198038"/>
                </a:solidFill>
              </a:rPr>
              <a:t>Do not edit
</a:t>
            </a:r>
            <a:r>
              <a:rPr lang="en-US" altLang="zh-TW"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zh-TW" altLang="en-US" sz="2200">
              <a:solidFill>
                <a:srgbClr val="198038"/>
              </a:solidFill>
            </a:endParaRPr>
          </a:p>
        </p:txBody>
      </p:sp>
      <p:pic>
        <p:nvPicPr>
          <p:cNvPr id="9" name="圖形 8">
            <a:extLst>
              <a:ext uri="{FF2B5EF4-FFF2-40B4-BE49-F238E27FC236}">
                <a16:creationId xmlns:a16="http://schemas.microsoft.com/office/drawing/2014/main" id="{4B8322BE-01A3-46B0-8417-D56A55D762F3}"/>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2331453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14288"/>
            <a:ext cx="9144000" cy="1107996"/>
          </a:xfrm>
        </p:spPr>
        <p:txBody>
          <a:bodyPr/>
          <a:lstStyle/>
          <a:p>
            <a:r>
              <a:rPr lang="en-US" dirty="0"/>
              <a:t>Theme: Life’s Processes Involve the Expression and Transmission of Genetic Information</a:t>
            </a:r>
            <a:endParaRPr lang="en-IN" dirty="0"/>
          </a:p>
        </p:txBody>
      </p:sp>
      <p:sp>
        <p:nvSpPr>
          <p:cNvPr id="2" name="Content Placeholder 1"/>
          <p:cNvSpPr>
            <a:spLocks noGrp="1"/>
          </p:cNvSpPr>
          <p:nvPr>
            <p:ph idx="1"/>
          </p:nvPr>
        </p:nvSpPr>
        <p:spPr>
          <a:xfrm>
            <a:off x="1676400" y="1110342"/>
            <a:ext cx="8686800" cy="1404258"/>
          </a:xfrm>
        </p:spPr>
        <p:txBody>
          <a:bodyPr>
            <a:noAutofit/>
          </a:bodyPr>
          <a:lstStyle/>
          <a:p>
            <a:r>
              <a:rPr lang="en-CA" dirty="0"/>
              <a:t>Within cells, structures called chromosomes contain genetic material in the form of </a:t>
            </a:r>
            <a:r>
              <a:rPr lang="en-CA" b="1" dirty="0">
                <a:solidFill>
                  <a:srgbClr val="0000FF"/>
                </a:solidFill>
              </a:rPr>
              <a:t>DNA</a:t>
            </a:r>
            <a:r>
              <a:rPr lang="en-CA" dirty="0"/>
              <a:t> </a:t>
            </a:r>
            <a:r>
              <a:rPr lang="en-CA" b="1" dirty="0"/>
              <a:t>(deoxyribonucleic acid)</a:t>
            </a:r>
          </a:p>
          <a:p>
            <a:r>
              <a:rPr lang="en-US" altLang="zh-TW" dirty="0"/>
              <a:t>DNA is transcribed into RNA, which is then translated into a protein</a:t>
            </a:r>
          </a:p>
          <a:p>
            <a:r>
              <a:rPr lang="en-US" altLang="zh-TW" b="1" dirty="0"/>
              <a:t>Gene expression</a:t>
            </a:r>
            <a:r>
              <a:rPr lang="en-US" altLang="zh-TW" dirty="0"/>
              <a:t> is the process of converting information </a:t>
            </a:r>
            <a:r>
              <a:rPr lang="en-US" altLang="zh-TW" dirty="0">
                <a:solidFill>
                  <a:srgbClr val="0000FF"/>
                </a:solidFill>
              </a:rPr>
              <a:t>from gene to cellular product</a:t>
            </a:r>
          </a:p>
          <a:p>
            <a:endParaRPr lang="en-US" b="1" dirty="0"/>
          </a:p>
        </p:txBody>
      </p:sp>
    </p:spTree>
    <p:extLst>
      <p:ext uri="{BB962C8B-B14F-4D97-AF65-F5344CB8AC3E}">
        <p14:creationId xmlns:p14="http://schemas.microsoft.com/office/powerpoint/2010/main" val="150358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08C51584-62E7-4A0C-9EBC-35283589F13E}"/>
              </a:ext>
            </a:extLst>
          </p:cNvPr>
          <p:cNvPicPr>
            <a:picLocks noChangeAspect="1"/>
          </p:cNvPicPr>
          <p:nvPr/>
        </p:nvPicPr>
        <p:blipFill>
          <a:blip r:embed="rId2"/>
          <a:stretch>
            <a:fillRect/>
          </a:stretch>
        </p:blipFill>
        <p:spPr>
          <a:xfrm>
            <a:off x="651226" y="609600"/>
            <a:ext cx="10889547" cy="5321408"/>
          </a:xfrm>
          <a:prstGeom prst="rect">
            <a:avLst/>
          </a:prstGeom>
        </p:spPr>
      </p:pic>
    </p:spTree>
    <p:extLst>
      <p:ext uri="{BB962C8B-B14F-4D97-AF65-F5344CB8AC3E}">
        <p14:creationId xmlns:p14="http://schemas.microsoft.com/office/powerpoint/2010/main" val="2311225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t>Figure 1.8</a:t>
            </a:r>
          </a:p>
        </p:txBody>
      </p:sp>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1938"/>
          <a:stretch/>
        </p:blipFill>
        <p:spPr>
          <a:xfrm>
            <a:off x="2471059" y="381000"/>
            <a:ext cx="7237615" cy="5842000"/>
          </a:xfrm>
        </p:spPr>
      </p:pic>
    </p:spTree>
    <p:extLst>
      <p:ext uri="{BB962C8B-B14F-4D97-AF65-F5344CB8AC3E}">
        <p14:creationId xmlns:p14="http://schemas.microsoft.com/office/powerpoint/2010/main" val="270155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14288"/>
            <a:ext cx="9144000" cy="1107996"/>
          </a:xfrm>
        </p:spPr>
        <p:txBody>
          <a:bodyPr/>
          <a:lstStyle/>
          <a:p>
            <a:r>
              <a:rPr lang="en-US" dirty="0"/>
              <a:t>Theme: Life Requires the Transfer and Transformation of Energy and Matter</a:t>
            </a:r>
            <a:endParaRPr lang="en-IN" dirty="0"/>
          </a:p>
        </p:txBody>
      </p:sp>
      <p:sp>
        <p:nvSpPr>
          <p:cNvPr id="2" name="Content Placeholder 1"/>
          <p:cNvSpPr>
            <a:spLocks noGrp="1"/>
          </p:cNvSpPr>
          <p:nvPr>
            <p:ph idx="1"/>
          </p:nvPr>
        </p:nvSpPr>
        <p:spPr>
          <a:xfrm>
            <a:off x="1676400" y="1110342"/>
            <a:ext cx="8686800" cy="3766458"/>
          </a:xfrm>
        </p:spPr>
        <p:txBody>
          <a:bodyPr>
            <a:noAutofit/>
          </a:bodyPr>
          <a:lstStyle/>
          <a:p>
            <a:r>
              <a:rPr lang="en-CA" dirty="0"/>
              <a:t>The input of energy from the sun and the </a:t>
            </a:r>
            <a:r>
              <a:rPr lang="en-CA" dirty="0">
                <a:solidFill>
                  <a:srgbClr val="0000FF"/>
                </a:solidFill>
              </a:rPr>
              <a:t>transformation of energy </a:t>
            </a:r>
            <a:r>
              <a:rPr lang="en-CA" dirty="0"/>
              <a:t>from one form to another make life possible</a:t>
            </a:r>
          </a:p>
          <a:p>
            <a:r>
              <a:rPr lang="en-CA" dirty="0"/>
              <a:t>The chemical energy generated by plants and other photosynthetic organisms (</a:t>
            </a:r>
            <a:r>
              <a:rPr lang="en-CA" b="1" dirty="0">
                <a:solidFill>
                  <a:srgbClr val="0000FF"/>
                </a:solidFill>
              </a:rPr>
              <a:t>producers</a:t>
            </a:r>
            <a:r>
              <a:rPr lang="en-CA" dirty="0"/>
              <a:t>) is passed along to consumers</a:t>
            </a:r>
          </a:p>
          <a:p>
            <a:r>
              <a:rPr lang="en-CA" b="1" dirty="0">
                <a:solidFill>
                  <a:srgbClr val="0000FF"/>
                </a:solidFill>
              </a:rPr>
              <a:t>Consumers</a:t>
            </a:r>
            <a:r>
              <a:rPr lang="en-CA" dirty="0"/>
              <a:t> are organisms that feed on other organisms or their remains</a:t>
            </a:r>
            <a:endParaRPr lang="en-US" dirty="0"/>
          </a:p>
        </p:txBody>
      </p:sp>
    </p:spTree>
    <p:extLst>
      <p:ext uri="{BB962C8B-B14F-4D97-AF65-F5344CB8AC3E}">
        <p14:creationId xmlns:p14="http://schemas.microsoft.com/office/powerpoint/2010/main" val="294982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t>Figure 1.9</a:t>
            </a:r>
          </a:p>
        </p:txBody>
      </p:sp>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3301"/>
          <a:stretch/>
        </p:blipFill>
        <p:spPr>
          <a:xfrm>
            <a:off x="2199139" y="964030"/>
            <a:ext cx="7769629" cy="4903370"/>
          </a:xfrm>
        </p:spPr>
      </p:pic>
      <p:sp>
        <p:nvSpPr>
          <p:cNvPr id="2" name="矩形 1">
            <a:extLst>
              <a:ext uri="{FF2B5EF4-FFF2-40B4-BE49-F238E27FC236}">
                <a16:creationId xmlns:a16="http://schemas.microsoft.com/office/drawing/2014/main" id="{261A0B6D-C5B9-43B0-A3EE-3801E3AF8F11}"/>
              </a:ext>
            </a:extLst>
          </p:cNvPr>
          <p:cNvSpPr/>
          <p:nvPr/>
        </p:nvSpPr>
        <p:spPr>
          <a:xfrm>
            <a:off x="3016617" y="332447"/>
            <a:ext cx="6158767" cy="461665"/>
          </a:xfrm>
          <a:prstGeom prst="rect">
            <a:avLst/>
          </a:prstGeom>
        </p:spPr>
        <p:txBody>
          <a:bodyPr wrap="square">
            <a:spAutoFit/>
          </a:bodyPr>
          <a:lstStyle/>
          <a:p>
            <a:pPr algn="ctr"/>
            <a:r>
              <a:rPr lang="en-US" altLang="zh-TW" b="1" dirty="0">
                <a:latin typeface="Arial"/>
              </a:rPr>
              <a:t>Energy flow and chemical cycling</a:t>
            </a:r>
            <a:endParaRPr lang="zh-TW" altLang="en-US" b="1" dirty="0"/>
          </a:p>
        </p:txBody>
      </p:sp>
    </p:spTree>
    <p:extLst>
      <p:ext uri="{BB962C8B-B14F-4D97-AF65-F5344CB8AC3E}">
        <p14:creationId xmlns:p14="http://schemas.microsoft.com/office/powerpoint/2010/main" val="1955148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14288"/>
            <a:ext cx="9144000" cy="1569660"/>
          </a:xfrm>
        </p:spPr>
        <p:txBody>
          <a:bodyPr/>
          <a:lstStyle/>
          <a:p>
            <a:r>
              <a:rPr lang="en-US" dirty="0"/>
              <a:t>Theme: From Molecules to Ecosystems, Interactions Are Important in Biological Systems</a:t>
            </a:r>
            <a:endParaRPr lang="en-IN" dirty="0"/>
          </a:p>
        </p:txBody>
      </p:sp>
      <p:sp>
        <p:nvSpPr>
          <p:cNvPr id="2" name="Content Placeholder 1"/>
          <p:cNvSpPr>
            <a:spLocks noGrp="1"/>
          </p:cNvSpPr>
          <p:nvPr>
            <p:ph idx="1"/>
          </p:nvPr>
        </p:nvSpPr>
        <p:spPr>
          <a:xfrm>
            <a:off x="1676400" y="1582056"/>
            <a:ext cx="8686800" cy="1937658"/>
          </a:xfrm>
        </p:spPr>
        <p:txBody>
          <a:bodyPr>
            <a:noAutofit/>
          </a:bodyPr>
          <a:lstStyle/>
          <a:p>
            <a:r>
              <a:rPr lang="en-US" dirty="0"/>
              <a:t>Interactions between the components of the system ensure </a:t>
            </a:r>
            <a:r>
              <a:rPr lang="en-US" dirty="0">
                <a:solidFill>
                  <a:srgbClr val="0000FF"/>
                </a:solidFill>
              </a:rPr>
              <a:t>smooth integration </a:t>
            </a:r>
            <a:r>
              <a:rPr lang="en-US" dirty="0"/>
              <a:t>of all the parts</a:t>
            </a:r>
          </a:p>
          <a:p>
            <a:r>
              <a:rPr lang="en-US" dirty="0"/>
              <a:t>This holds true equally well for molecules in a cell and the components of an ecosystem</a:t>
            </a:r>
          </a:p>
        </p:txBody>
      </p:sp>
    </p:spTree>
    <p:extLst>
      <p:ext uri="{BB962C8B-B14F-4D97-AF65-F5344CB8AC3E}">
        <p14:creationId xmlns:p14="http://schemas.microsoft.com/office/powerpoint/2010/main" val="1915373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t>Figure 1.10</a:t>
            </a:r>
          </a:p>
        </p:txBody>
      </p:sp>
      <p:pic>
        <p:nvPicPr>
          <p:cNvPr id="6" name="Picture Placeholder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2412"/>
          <a:stretch/>
        </p:blipFill>
        <p:spPr>
          <a:xfrm>
            <a:off x="2209801" y="762001"/>
            <a:ext cx="7758545" cy="5370285"/>
          </a:xfrm>
        </p:spPr>
      </p:pic>
      <p:sp>
        <p:nvSpPr>
          <p:cNvPr id="2" name="矩形 1">
            <a:extLst>
              <a:ext uri="{FF2B5EF4-FFF2-40B4-BE49-F238E27FC236}">
                <a16:creationId xmlns:a16="http://schemas.microsoft.com/office/drawing/2014/main" id="{9D33D732-67E8-48BF-94AC-69DEF7733D0E}"/>
              </a:ext>
            </a:extLst>
          </p:cNvPr>
          <p:cNvSpPr/>
          <p:nvPr/>
        </p:nvSpPr>
        <p:spPr>
          <a:xfrm>
            <a:off x="4508065" y="171776"/>
            <a:ext cx="3175870" cy="461665"/>
          </a:xfrm>
          <a:prstGeom prst="rect">
            <a:avLst/>
          </a:prstGeom>
        </p:spPr>
        <p:txBody>
          <a:bodyPr wrap="none">
            <a:spAutoFit/>
          </a:bodyPr>
          <a:lstStyle/>
          <a:p>
            <a:pPr algn="ctr"/>
            <a:r>
              <a:rPr lang="en-US" altLang="zh-TW" b="1" dirty="0">
                <a:latin typeface="Arial"/>
              </a:rPr>
              <a:t>Feedback regulation</a:t>
            </a:r>
            <a:endParaRPr lang="zh-TW" altLang="en-US" b="1" dirty="0"/>
          </a:p>
        </p:txBody>
      </p:sp>
    </p:spTree>
    <p:extLst>
      <p:ext uri="{BB962C8B-B14F-4D97-AF65-F5344CB8AC3E}">
        <p14:creationId xmlns:p14="http://schemas.microsoft.com/office/powerpoint/2010/main" val="1826132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t>Figure 1.11</a:t>
            </a:r>
          </a:p>
        </p:txBody>
      </p:sp>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2120"/>
          <a:stretch/>
        </p:blipFill>
        <p:spPr>
          <a:xfrm>
            <a:off x="2242459" y="395514"/>
            <a:ext cx="7703127" cy="5842000"/>
          </a:xfrm>
        </p:spPr>
      </p:pic>
    </p:spTree>
    <p:extLst>
      <p:ext uri="{BB962C8B-B14F-4D97-AF65-F5344CB8AC3E}">
        <p14:creationId xmlns:p14="http://schemas.microsoft.com/office/powerpoint/2010/main" val="524530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14288"/>
            <a:ext cx="9144000" cy="1107996"/>
          </a:xfrm>
        </p:spPr>
        <p:txBody>
          <a:bodyPr/>
          <a:lstStyle/>
          <a:p>
            <a:r>
              <a:rPr lang="en-US" dirty="0"/>
              <a:t>CONCEPT 1.2: The Core Theme: Evolution accounts for the unity and diversity of life</a:t>
            </a:r>
            <a:endParaRPr lang="en-IN" dirty="0"/>
          </a:p>
        </p:txBody>
      </p:sp>
      <p:sp>
        <p:nvSpPr>
          <p:cNvPr id="2" name="Content Placeholder 1"/>
          <p:cNvSpPr>
            <a:spLocks noGrp="1"/>
          </p:cNvSpPr>
          <p:nvPr>
            <p:ph idx="1"/>
          </p:nvPr>
        </p:nvSpPr>
        <p:spPr>
          <a:xfrm>
            <a:off x="1676400" y="1110342"/>
            <a:ext cx="8686800" cy="3766458"/>
          </a:xfrm>
        </p:spPr>
        <p:txBody>
          <a:bodyPr>
            <a:noAutofit/>
          </a:bodyPr>
          <a:lstStyle/>
          <a:p>
            <a:r>
              <a:rPr lang="en-US" dirty="0"/>
              <a:t>An understanding of evolution helps us to make sense of everything we know about life on earth</a:t>
            </a:r>
          </a:p>
          <a:p>
            <a:r>
              <a:rPr lang="en-US" dirty="0"/>
              <a:t>The scientific explanation for both the </a:t>
            </a:r>
            <a:r>
              <a:rPr lang="en-US" dirty="0">
                <a:solidFill>
                  <a:srgbClr val="0000FF"/>
                </a:solidFill>
              </a:rPr>
              <a:t>unity and diversity</a:t>
            </a:r>
            <a:r>
              <a:rPr lang="en-US" dirty="0"/>
              <a:t> of organisms is </a:t>
            </a:r>
            <a:r>
              <a:rPr lang="en-US" b="1" dirty="0"/>
              <a:t>evolution</a:t>
            </a:r>
            <a:r>
              <a:rPr lang="en-US" dirty="0"/>
              <a:t>, the concept that living organisms are modified descendants of common ancestors</a:t>
            </a:r>
          </a:p>
          <a:p>
            <a:r>
              <a:rPr lang="en-US" altLang="zh-TW" dirty="0"/>
              <a:t>“</a:t>
            </a:r>
            <a:r>
              <a:rPr lang="en-US" altLang="zh-TW" dirty="0">
                <a:solidFill>
                  <a:srgbClr val="0000FF"/>
                </a:solidFill>
              </a:rPr>
              <a:t>Nothing in biology makes sense except in the light of evolution</a:t>
            </a:r>
            <a:r>
              <a:rPr lang="en-US" altLang="zh-TW" dirty="0"/>
              <a:t>”—Theodosius Dobzhansky</a:t>
            </a:r>
          </a:p>
        </p:txBody>
      </p:sp>
    </p:spTree>
    <p:extLst>
      <p:ext uri="{BB962C8B-B14F-4D97-AF65-F5344CB8AC3E}">
        <p14:creationId xmlns:p14="http://schemas.microsoft.com/office/powerpoint/2010/main" val="338297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t>Figure 1.14</a:t>
            </a:r>
          </a:p>
        </p:txBody>
      </p:sp>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2802"/>
          <a:stretch/>
        </p:blipFill>
        <p:spPr>
          <a:xfrm>
            <a:off x="2205843" y="1418772"/>
            <a:ext cx="7758545" cy="3991428"/>
          </a:xfrm>
        </p:spPr>
      </p:pic>
      <p:sp>
        <p:nvSpPr>
          <p:cNvPr id="2" name="矩形 1">
            <a:extLst>
              <a:ext uri="{FF2B5EF4-FFF2-40B4-BE49-F238E27FC236}">
                <a16:creationId xmlns:a16="http://schemas.microsoft.com/office/drawing/2014/main" id="{204F4952-9EF7-4782-B095-AB0438EDEF65}"/>
              </a:ext>
            </a:extLst>
          </p:cNvPr>
          <p:cNvSpPr/>
          <p:nvPr/>
        </p:nvSpPr>
        <p:spPr>
          <a:xfrm>
            <a:off x="2284021" y="343552"/>
            <a:ext cx="7602187" cy="830997"/>
          </a:xfrm>
          <a:prstGeom prst="rect">
            <a:avLst/>
          </a:prstGeom>
        </p:spPr>
        <p:txBody>
          <a:bodyPr wrap="square">
            <a:spAutoFit/>
          </a:bodyPr>
          <a:lstStyle/>
          <a:p>
            <a:pPr algn="ctr"/>
            <a:r>
              <a:rPr lang="en-US" altLang="zh-TW" b="1" dirty="0">
                <a:latin typeface="Arial"/>
              </a:rPr>
              <a:t>An example of unity underlying the diversity of life: the architecture of cilia in eukaryotes</a:t>
            </a:r>
            <a:endParaRPr lang="zh-TW" altLang="en-US" b="1" dirty="0"/>
          </a:p>
        </p:txBody>
      </p:sp>
    </p:spTree>
    <p:extLst>
      <p:ext uri="{BB962C8B-B14F-4D97-AF65-F5344CB8AC3E}">
        <p14:creationId xmlns:p14="http://schemas.microsoft.com/office/powerpoint/2010/main" val="291861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14288"/>
            <a:ext cx="9144000" cy="1107996"/>
          </a:xfrm>
        </p:spPr>
        <p:txBody>
          <a:bodyPr/>
          <a:lstStyle/>
          <a:p>
            <a:r>
              <a:rPr lang="en-US" dirty="0"/>
              <a:t>Charles Darwin and the Theory of Natural Selection</a:t>
            </a:r>
            <a:endParaRPr lang="en-IN" dirty="0"/>
          </a:p>
        </p:txBody>
      </p:sp>
      <p:sp>
        <p:nvSpPr>
          <p:cNvPr id="2" name="Content Placeholder 1"/>
          <p:cNvSpPr>
            <a:spLocks noGrp="1"/>
          </p:cNvSpPr>
          <p:nvPr>
            <p:ph idx="1"/>
          </p:nvPr>
        </p:nvSpPr>
        <p:spPr>
          <a:xfrm>
            <a:off x="1676400" y="1110342"/>
            <a:ext cx="8686800" cy="4147458"/>
          </a:xfrm>
        </p:spPr>
        <p:txBody>
          <a:bodyPr>
            <a:noAutofit/>
          </a:bodyPr>
          <a:lstStyle/>
          <a:p>
            <a:r>
              <a:rPr lang="en-US" dirty="0"/>
              <a:t>Charles Darwin published </a:t>
            </a:r>
            <a:r>
              <a:rPr lang="en-US" i="1" dirty="0"/>
              <a:t>On the Origin of Species by Means of Natural Selection</a:t>
            </a:r>
            <a:r>
              <a:rPr lang="en-US" dirty="0"/>
              <a:t> in 1859</a:t>
            </a:r>
          </a:p>
          <a:p>
            <a:r>
              <a:rPr lang="en-US" dirty="0"/>
              <a:t>Darwin made two main points </a:t>
            </a:r>
          </a:p>
          <a:p>
            <a:pPr lvl="1"/>
            <a:r>
              <a:rPr lang="en-US" dirty="0"/>
              <a:t>Species showed evidence of “</a:t>
            </a:r>
            <a:r>
              <a:rPr lang="en-US" b="1" dirty="0"/>
              <a:t>descent with modification</a:t>
            </a:r>
            <a:r>
              <a:rPr lang="en-US" dirty="0"/>
              <a:t>” from common ancestors</a:t>
            </a:r>
          </a:p>
          <a:p>
            <a:pPr lvl="1"/>
            <a:r>
              <a:rPr lang="en-US" dirty="0"/>
              <a:t>“</a:t>
            </a:r>
            <a:r>
              <a:rPr lang="en-US" b="1" dirty="0"/>
              <a:t>Natural selection</a:t>
            </a:r>
            <a:r>
              <a:rPr lang="en-US" dirty="0"/>
              <a:t>” is the mechanism behind descent with modification</a:t>
            </a:r>
          </a:p>
          <a:p>
            <a:r>
              <a:rPr lang="en-US" dirty="0"/>
              <a:t>Darwin’s theory explained the duality of </a:t>
            </a:r>
            <a:r>
              <a:rPr lang="en-US" b="1" dirty="0"/>
              <a:t>unity</a:t>
            </a:r>
            <a:r>
              <a:rPr lang="en-US" dirty="0"/>
              <a:t> and </a:t>
            </a:r>
            <a:r>
              <a:rPr lang="en-US" b="1" dirty="0"/>
              <a:t>diversity</a:t>
            </a:r>
          </a:p>
        </p:txBody>
      </p:sp>
    </p:spTree>
    <p:extLst>
      <p:ext uri="{BB962C8B-B14F-4D97-AF65-F5344CB8AC3E}">
        <p14:creationId xmlns:p14="http://schemas.microsoft.com/office/powerpoint/2010/main" val="2764644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t>Figure 1.16</a:t>
            </a:r>
          </a:p>
        </p:txBody>
      </p:sp>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3848"/>
          <a:stretch/>
        </p:blipFill>
        <p:spPr>
          <a:xfrm>
            <a:off x="2195287" y="995650"/>
            <a:ext cx="7781111" cy="4641972"/>
          </a:xfrm>
        </p:spPr>
      </p:pic>
      <p:pic>
        <p:nvPicPr>
          <p:cNvPr id="2" name="圖片 1">
            <a:extLst>
              <a:ext uri="{FF2B5EF4-FFF2-40B4-BE49-F238E27FC236}">
                <a16:creationId xmlns:a16="http://schemas.microsoft.com/office/drawing/2014/main" id="{75316782-2047-4C5A-A5AF-679B86E18799}"/>
              </a:ext>
            </a:extLst>
          </p:cNvPr>
          <p:cNvPicPr>
            <a:picLocks noChangeAspect="1"/>
          </p:cNvPicPr>
          <p:nvPr/>
        </p:nvPicPr>
        <p:blipFill>
          <a:blip r:embed="rId4"/>
          <a:stretch>
            <a:fillRect/>
          </a:stretch>
        </p:blipFill>
        <p:spPr>
          <a:xfrm>
            <a:off x="6172200" y="248653"/>
            <a:ext cx="3962400" cy="6360694"/>
          </a:xfrm>
          <a:prstGeom prst="rect">
            <a:avLst/>
          </a:prstGeom>
        </p:spPr>
      </p:pic>
    </p:spTree>
    <p:extLst>
      <p:ext uri="{BB962C8B-B14F-4D97-AF65-F5344CB8AC3E}">
        <p14:creationId xmlns:p14="http://schemas.microsoft.com/office/powerpoint/2010/main" val="325341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569A776-3940-453D-B1A8-6C90224C53E4}"/>
              </a:ext>
            </a:extLst>
          </p:cNvPr>
          <p:cNvSpPr/>
          <p:nvPr/>
        </p:nvSpPr>
        <p:spPr>
          <a:xfrm>
            <a:off x="1734946" y="304800"/>
            <a:ext cx="8722104" cy="5355312"/>
          </a:xfrm>
          <a:prstGeom prst="rect">
            <a:avLst/>
          </a:prstGeom>
        </p:spPr>
        <p:txBody>
          <a:bodyPr wrap="square">
            <a:spAutoFit/>
          </a:bodyPr>
          <a:lstStyle/>
          <a:p>
            <a:pPr lvl="0" algn="ctr">
              <a:spcBef>
                <a:spcPts val="1200"/>
              </a:spcBef>
              <a:spcAft>
                <a:spcPts val="0"/>
              </a:spcAft>
              <a:tabLst>
                <a:tab pos="457200" algn="l"/>
              </a:tabLst>
            </a:pPr>
            <a:r>
              <a:rPr lang="zh-TW" altLang="en-US" sz="3600" b="1" kern="100" dirty="0">
                <a:latin typeface="Adobe 繁黑體 Std B" panose="020B0700000000000000" pitchFamily="34" charset="-120"/>
                <a:ea typeface="Adobe 繁黑體 Std B" panose="020B0700000000000000" pitchFamily="34" charset="-120"/>
                <a:cs typeface="Times New Roman" panose="02020603050405020304" pitchFamily="18" charset="0"/>
              </a:rPr>
              <a:t>授課方式</a:t>
            </a:r>
            <a:endParaRPr lang="en-US" altLang="zh-TW" sz="3600" b="1" kern="100" dirty="0">
              <a:latin typeface="Adobe 繁黑體 Std B" panose="020B0700000000000000" pitchFamily="34" charset="-120"/>
              <a:ea typeface="Adobe 繁黑體 Std B" panose="020B0700000000000000" pitchFamily="34" charset="-120"/>
              <a:cs typeface="Times New Roman" panose="02020603050405020304" pitchFamily="18" charset="0"/>
            </a:endParaRPr>
          </a:p>
          <a:p>
            <a:pPr marL="342900" lvl="0" indent="-342900">
              <a:spcBef>
                <a:spcPts val="1200"/>
              </a:spcBef>
              <a:spcAft>
                <a:spcPts val="0"/>
              </a:spcAft>
              <a:buFont typeface="Wingdings" panose="05000000000000000000" pitchFamily="2" charset="2"/>
              <a:buChar char=""/>
              <a:tabLst>
                <a:tab pos="457200" algn="l"/>
              </a:tabLst>
            </a:pPr>
            <a:r>
              <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課前</a:t>
            </a:r>
          </a:p>
          <a:p>
            <a:pPr marL="742950" lvl="1" indent="-285750">
              <a:spcBef>
                <a:spcPts val="1200"/>
              </a:spcBef>
              <a:spcAft>
                <a:spcPts val="0"/>
              </a:spcAft>
              <a:buFont typeface="Wingdings" panose="05000000000000000000" pitchFamily="2" charset="2"/>
              <a:buChar char=""/>
              <a:tabLst>
                <a:tab pos="685800" algn="l"/>
                <a:tab pos="914400" algn="l"/>
              </a:tabLst>
            </a:pPr>
            <a:r>
              <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觀看課程影片（清華</a:t>
            </a:r>
            <a:r>
              <a:rPr lang="zh-TW" altLang="en-US" kern="100" dirty="0">
                <a:latin typeface="Adobe 繁黑體 Std B" panose="020B0700000000000000" pitchFamily="34" charset="-120"/>
                <a:ea typeface="Adobe 繁黑體 Std B" panose="020B0700000000000000" pitchFamily="34" charset="-120"/>
                <a:cs typeface="Times New Roman" panose="02020603050405020304" pitchFamily="18" charset="0"/>
              </a:rPr>
              <a:t>磨課師</a:t>
            </a:r>
            <a:r>
              <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a:t>
            </a:r>
            <a:endParaRPr lang="en-US"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endParaRPr>
          </a:p>
          <a:p>
            <a:pPr marL="742950" lvl="1" indent="-285750">
              <a:spcBef>
                <a:spcPts val="1200"/>
              </a:spcBef>
              <a:spcAft>
                <a:spcPts val="0"/>
              </a:spcAft>
              <a:buFont typeface="Wingdings" panose="05000000000000000000" pitchFamily="2" charset="2"/>
              <a:buChar char=""/>
              <a:tabLst>
                <a:tab pos="685800" algn="l"/>
                <a:tab pos="914400" algn="l"/>
              </a:tabLst>
            </a:pPr>
            <a:r>
              <a:rPr lang="en-US"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hlinkClick r:id="rId2"/>
              </a:rPr>
              <a:t>https://mooc.nthu.edu.tw/course/info/360</a:t>
            </a:r>
            <a:endPar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endParaRPr>
          </a:p>
          <a:p>
            <a:pPr marL="342900" lvl="0" indent="-342900">
              <a:spcBef>
                <a:spcPts val="1200"/>
              </a:spcBef>
              <a:spcAft>
                <a:spcPts val="0"/>
              </a:spcAft>
              <a:buFont typeface="Wingdings" panose="05000000000000000000" pitchFamily="2" charset="2"/>
              <a:buChar char=""/>
              <a:tabLst>
                <a:tab pos="457200" algn="l"/>
              </a:tabLst>
            </a:pPr>
            <a:r>
              <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課中（</a:t>
            </a:r>
            <a:r>
              <a:rPr lang="en-US"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Thur., 15:30~17:00</a:t>
            </a:r>
            <a:r>
              <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a:t>
            </a:r>
          </a:p>
          <a:p>
            <a:pPr marL="742950" lvl="1" indent="-285750">
              <a:spcBef>
                <a:spcPts val="1200"/>
              </a:spcBef>
              <a:buFont typeface="Wingdings" panose="05000000000000000000" pitchFamily="2" charset="2"/>
              <a:buChar char=""/>
              <a:tabLst>
                <a:tab pos="685800" algn="l"/>
                <a:tab pos="914400" algn="l"/>
              </a:tabLst>
            </a:pPr>
            <a:r>
              <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第一堂課：最新研究分享或課程補充＋課堂提問（</a:t>
            </a:r>
            <a:r>
              <a:rPr lang="en-US" altLang="zh-TW" kern="100" dirty="0" err="1">
                <a:latin typeface="Adobe 繁黑體 Std B" panose="020B0700000000000000" pitchFamily="34" charset="-120"/>
                <a:ea typeface="Adobe 繁黑體 Std B" panose="020B0700000000000000" pitchFamily="34" charset="-120"/>
                <a:cs typeface="Times New Roman" panose="02020603050405020304" pitchFamily="18" charset="0"/>
              </a:rPr>
              <a:t>Slido</a:t>
            </a:r>
            <a:r>
              <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a:t>
            </a:r>
          </a:p>
          <a:p>
            <a:pPr marL="742950" lvl="1" indent="-285750">
              <a:spcBef>
                <a:spcPts val="1200"/>
              </a:spcBef>
              <a:buFont typeface="Wingdings" panose="05000000000000000000" pitchFamily="2" charset="2"/>
              <a:buChar char=""/>
              <a:tabLst>
                <a:tab pos="685800" algn="l"/>
                <a:tab pos="914400" algn="l"/>
              </a:tabLst>
            </a:pPr>
            <a:r>
              <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第二堂課：問題解答與討論（</a:t>
            </a:r>
            <a:r>
              <a:rPr lang="en-US"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30</a:t>
            </a:r>
            <a:r>
              <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分鐘）</a:t>
            </a:r>
            <a:endParaRPr lang="en-US"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endParaRPr>
          </a:p>
          <a:p>
            <a:pPr marL="285750" indent="-285750">
              <a:spcBef>
                <a:spcPts val="1200"/>
              </a:spcBef>
              <a:buFont typeface="Wingdings" panose="05000000000000000000" pitchFamily="2" charset="2"/>
              <a:buChar char=""/>
              <a:tabLst>
                <a:tab pos="685800" algn="l"/>
                <a:tab pos="914400" algn="l"/>
              </a:tabLst>
            </a:pPr>
            <a:r>
              <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rPr>
              <a:t>課後</a:t>
            </a:r>
          </a:p>
          <a:p>
            <a:pPr marL="742950" lvl="1" indent="-285750">
              <a:spcBef>
                <a:spcPts val="1200"/>
              </a:spcBef>
              <a:spcAft>
                <a:spcPts val="0"/>
              </a:spcAft>
              <a:buFont typeface="Wingdings" panose="05000000000000000000" pitchFamily="2" charset="2"/>
              <a:buChar char=""/>
              <a:tabLst>
                <a:tab pos="685800" algn="l"/>
                <a:tab pos="914400" algn="l"/>
              </a:tabLst>
            </a:pPr>
            <a:r>
              <a:rPr lang="zh-TW" altLang="en-US" dirty="0">
                <a:latin typeface="Adobe 繁黑體 Std B" panose="020B0700000000000000" pitchFamily="34" charset="-120"/>
                <a:ea typeface="Adobe 繁黑體 Std B" panose="020B0700000000000000" pitchFamily="34" charset="-120"/>
              </a:rPr>
              <a:t>在</a:t>
            </a:r>
            <a:r>
              <a:rPr lang="en-US" altLang="zh-TW" dirty="0">
                <a:latin typeface="Adobe 繁黑體 Std B" panose="020B0700000000000000" pitchFamily="34" charset="-120"/>
                <a:ea typeface="Adobe 繁黑體 Std B" panose="020B0700000000000000" pitchFamily="34" charset="-120"/>
              </a:rPr>
              <a:t>FB/IG</a:t>
            </a:r>
            <a:r>
              <a:rPr lang="zh-TW" altLang="en-US" dirty="0">
                <a:latin typeface="Adobe 繁黑體 Std B" panose="020B0700000000000000" pitchFamily="34" charset="-120"/>
                <a:ea typeface="Adobe 繁黑體 Std B" panose="020B0700000000000000" pitchFamily="34" charset="-120"/>
              </a:rPr>
              <a:t>撰寫課堂心得（</a:t>
            </a:r>
            <a:r>
              <a:rPr lang="en-US" altLang="zh-TW" dirty="0">
                <a:latin typeface="Adobe 繁黑體 Std B" panose="020B0700000000000000" pitchFamily="34" charset="-120"/>
                <a:ea typeface="Adobe 繁黑體 Std B" panose="020B0700000000000000" pitchFamily="34" charset="-120"/>
              </a:rPr>
              <a:t>600</a:t>
            </a:r>
            <a:r>
              <a:rPr lang="zh-TW" altLang="en-US" dirty="0">
                <a:latin typeface="Adobe 繁黑體 Std B" panose="020B0700000000000000" pitchFamily="34" charset="-120"/>
                <a:ea typeface="Adobe 繁黑體 Std B" panose="020B0700000000000000" pitchFamily="34" charset="-120"/>
              </a:rPr>
              <a:t>字以上、＃生命科學一）</a:t>
            </a:r>
            <a:endParaRPr lang="en-US" altLang="zh-TW" dirty="0">
              <a:latin typeface="Adobe 繁黑體 Std B" panose="020B0700000000000000" pitchFamily="34" charset="-120"/>
              <a:ea typeface="Adobe 繁黑體 Std B" panose="020B0700000000000000" pitchFamily="34" charset="-120"/>
            </a:endParaRPr>
          </a:p>
          <a:p>
            <a:pPr marL="742950" lvl="1" indent="-285750">
              <a:spcBef>
                <a:spcPts val="1200"/>
              </a:spcBef>
              <a:spcAft>
                <a:spcPts val="0"/>
              </a:spcAft>
              <a:buFont typeface="Wingdings" panose="05000000000000000000" pitchFamily="2" charset="2"/>
              <a:buChar char=""/>
              <a:tabLst>
                <a:tab pos="685800" algn="l"/>
                <a:tab pos="914400" algn="l"/>
              </a:tabLst>
            </a:pPr>
            <a:r>
              <a:rPr lang="zh-TW" altLang="en-US" dirty="0">
                <a:latin typeface="Adobe 繁黑體 Std B" panose="020B0700000000000000" pitchFamily="34" charset="-120"/>
                <a:ea typeface="Adobe 繁黑體 Std B" panose="020B0700000000000000" pitchFamily="34" charset="-120"/>
              </a:rPr>
              <a:t>全部心得公開分享：加學期總分</a:t>
            </a:r>
            <a:r>
              <a:rPr lang="en-US" altLang="zh-TW" dirty="0">
                <a:latin typeface="Adobe 繁黑體 Std B" panose="020B0700000000000000" pitchFamily="34" charset="-120"/>
                <a:ea typeface="Adobe 繁黑體 Std B" panose="020B0700000000000000" pitchFamily="34" charset="-120"/>
              </a:rPr>
              <a:t>2</a:t>
            </a:r>
            <a:r>
              <a:rPr lang="zh-TW" altLang="en-US" dirty="0">
                <a:latin typeface="Adobe 繁黑體 Std B" panose="020B0700000000000000" pitchFamily="34" charset="-120"/>
                <a:ea typeface="Adobe 繁黑體 Std B" panose="020B0700000000000000" pitchFamily="34" charset="-120"/>
              </a:rPr>
              <a:t>分</a:t>
            </a:r>
            <a:endParaRPr lang="zh-TW" altLang="zh-TW" kern="100" dirty="0">
              <a:latin typeface="Adobe 繁黑體 Std B" panose="020B0700000000000000" pitchFamily="34" charset="-120"/>
              <a:ea typeface="Adobe 繁黑體 Std B" panose="020B0700000000000000" pitchFamily="34" charset="-120"/>
              <a:cs typeface="Times New Roman" panose="02020603050405020304" pitchFamily="18" charset="0"/>
            </a:endParaRPr>
          </a:p>
        </p:txBody>
      </p:sp>
      <p:sp>
        <p:nvSpPr>
          <p:cNvPr id="5" name="矩形 4">
            <a:extLst>
              <a:ext uri="{FF2B5EF4-FFF2-40B4-BE49-F238E27FC236}">
                <a16:creationId xmlns:a16="http://schemas.microsoft.com/office/drawing/2014/main" id="{02297B03-0ABE-4169-93A9-38E32652A69B}"/>
              </a:ext>
            </a:extLst>
          </p:cNvPr>
          <p:cNvSpPr/>
          <p:nvPr/>
        </p:nvSpPr>
        <p:spPr>
          <a:xfrm>
            <a:off x="317367" y="5867400"/>
            <a:ext cx="11557261" cy="461665"/>
          </a:xfrm>
          <a:prstGeom prst="rect">
            <a:avLst/>
          </a:prstGeom>
        </p:spPr>
        <p:txBody>
          <a:bodyPr wrap="square">
            <a:spAutoFit/>
          </a:bodyPr>
          <a:lstStyle/>
          <a:p>
            <a:pPr lvl="0" algn="ctr">
              <a:spcBef>
                <a:spcPts val="1200"/>
              </a:spcBef>
            </a:pPr>
            <a:r>
              <a:rPr lang="zh-TW" altLang="zh-TW" b="1" kern="100" dirty="0">
                <a:solidFill>
                  <a:srgbClr val="FF0000"/>
                </a:solidFill>
                <a:latin typeface="Adobe 繁黑體 Std B" panose="020B0700000000000000" pitchFamily="34" charset="-120"/>
                <a:ea typeface="Adobe 繁黑體 Std B" panose="020B0700000000000000" pitchFamily="34" charset="-120"/>
                <a:cs typeface="Times New Roman" panose="02020603050405020304" pitchFamily="18" charset="0"/>
              </a:rPr>
              <a:t>學生使用</a:t>
            </a:r>
            <a:r>
              <a:rPr lang="en-US" altLang="zh-TW" b="1" kern="100" dirty="0">
                <a:solidFill>
                  <a:srgbClr val="FF0000"/>
                </a:solidFill>
                <a:latin typeface="Adobe 繁黑體 Std B" panose="020B0700000000000000" pitchFamily="34" charset="-120"/>
                <a:ea typeface="Adobe 繁黑體 Std B" panose="020B0700000000000000" pitchFamily="34" charset="-120"/>
                <a:cs typeface="Times New Roman" panose="02020603050405020304" pitchFamily="18" charset="0"/>
              </a:rPr>
              <a:t> AI </a:t>
            </a:r>
            <a:r>
              <a:rPr lang="zh-TW" altLang="zh-TW" b="1" kern="100" dirty="0">
                <a:solidFill>
                  <a:srgbClr val="FF0000"/>
                </a:solidFill>
                <a:latin typeface="Adobe 繁黑體 Std B" panose="020B0700000000000000" pitchFamily="34" charset="-120"/>
                <a:ea typeface="Adobe 繁黑體 Std B" panose="020B0700000000000000" pitchFamily="34" charset="-120"/>
                <a:cs typeface="Times New Roman" panose="02020603050405020304" pitchFamily="18" charset="0"/>
              </a:rPr>
              <a:t>規則：</a:t>
            </a:r>
            <a:r>
              <a:rPr lang="zh-TW" altLang="zh-TW" kern="100" dirty="0">
                <a:solidFill>
                  <a:srgbClr val="FF0000"/>
                </a:solidFill>
                <a:latin typeface="Adobe 繁黑體 Std B" panose="020B0700000000000000" pitchFamily="34" charset="-120"/>
                <a:ea typeface="Adobe 繁黑體 Std B" panose="020B0700000000000000" pitchFamily="34" charset="-120"/>
                <a:cs typeface="Times New Roman" panose="02020603050405020304" pitchFamily="18" charset="0"/>
              </a:rPr>
              <a:t>有條件開放，</a:t>
            </a:r>
            <a:r>
              <a:rPr lang="zh-TW" altLang="en-US" dirty="0">
                <a:solidFill>
                  <a:srgbClr val="FF0000"/>
                </a:solidFill>
                <a:latin typeface="Adobe 繁黑體 Std B" panose="020B0700000000000000" pitchFamily="34" charset="-120"/>
                <a:ea typeface="Adobe 繁黑體 Std B" panose="020B0700000000000000" pitchFamily="34" charset="-120"/>
              </a:rPr>
              <a:t>請註明如何使用生成式</a:t>
            </a:r>
            <a:r>
              <a:rPr lang="en-US" altLang="zh-TW" dirty="0">
                <a:solidFill>
                  <a:srgbClr val="FF0000"/>
                </a:solidFill>
                <a:latin typeface="Adobe 繁黑體 Std B" panose="020B0700000000000000" pitchFamily="34" charset="-120"/>
                <a:ea typeface="Adobe 繁黑體 Std B" panose="020B0700000000000000" pitchFamily="34" charset="-120"/>
              </a:rPr>
              <a:t>AI</a:t>
            </a:r>
            <a:r>
              <a:rPr lang="zh-TW" altLang="en-US" dirty="0">
                <a:solidFill>
                  <a:srgbClr val="FF0000"/>
                </a:solidFill>
                <a:latin typeface="Adobe 繁黑體 Std B" panose="020B0700000000000000" pitchFamily="34" charset="-120"/>
                <a:ea typeface="Adobe 繁黑體 Std B" panose="020B0700000000000000" pitchFamily="34" charset="-120"/>
              </a:rPr>
              <a:t>於課程產出</a:t>
            </a:r>
            <a:endParaRPr lang="zh-TW" altLang="zh-TW" sz="2000" kern="100" dirty="0">
              <a:solidFill>
                <a:srgbClr val="FF0000"/>
              </a:solidFill>
              <a:latin typeface="Adobe 繁黑體 Std B" panose="020B0700000000000000" pitchFamily="34" charset="-120"/>
              <a:ea typeface="Adobe 繁黑體 Std B" panose="020B0700000000000000" pitchFamily="34" charset="-120"/>
              <a:cs typeface="Times New Roman" panose="02020603050405020304" pitchFamily="18" charset="0"/>
            </a:endParaRPr>
          </a:p>
        </p:txBody>
      </p:sp>
    </p:spTree>
    <p:extLst>
      <p:ext uri="{BB962C8B-B14F-4D97-AF65-F5344CB8AC3E}">
        <p14:creationId xmlns:p14="http://schemas.microsoft.com/office/powerpoint/2010/main" val="3674687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14288"/>
            <a:ext cx="9144000" cy="1107996"/>
          </a:xfrm>
        </p:spPr>
        <p:txBody>
          <a:bodyPr/>
          <a:lstStyle/>
          <a:p>
            <a:r>
              <a:rPr lang="en-US" dirty="0"/>
              <a:t>CONCEPT 1.3: In studying nature, scientists form and test hypotheses</a:t>
            </a:r>
            <a:endParaRPr lang="en-IN" dirty="0"/>
          </a:p>
        </p:txBody>
      </p:sp>
      <p:sp>
        <p:nvSpPr>
          <p:cNvPr id="2" name="Content Placeholder 1"/>
          <p:cNvSpPr>
            <a:spLocks noGrp="1"/>
          </p:cNvSpPr>
          <p:nvPr>
            <p:ph idx="1"/>
          </p:nvPr>
        </p:nvSpPr>
        <p:spPr>
          <a:xfrm>
            <a:off x="1676400" y="1110342"/>
            <a:ext cx="8686800" cy="3309258"/>
          </a:xfrm>
        </p:spPr>
        <p:txBody>
          <a:bodyPr>
            <a:noAutofit/>
          </a:bodyPr>
          <a:lstStyle/>
          <a:p>
            <a:r>
              <a:rPr lang="en-US" dirty="0"/>
              <a:t>The word </a:t>
            </a:r>
            <a:r>
              <a:rPr lang="en-US" b="1" dirty="0"/>
              <a:t>science</a:t>
            </a:r>
            <a:r>
              <a:rPr lang="en-US" dirty="0"/>
              <a:t> is derived from Latin and means </a:t>
            </a:r>
            <a:r>
              <a:rPr lang="en-US" altLang="ja-JP" dirty="0"/>
              <a:t>“</a:t>
            </a:r>
            <a:r>
              <a:rPr lang="en-US" dirty="0">
                <a:solidFill>
                  <a:srgbClr val="0000FF"/>
                </a:solidFill>
              </a:rPr>
              <a:t>to know</a:t>
            </a:r>
            <a:r>
              <a:rPr lang="en-US" dirty="0"/>
              <a:t>”</a:t>
            </a:r>
          </a:p>
          <a:p>
            <a:r>
              <a:rPr lang="en-US" b="1" dirty="0">
                <a:solidFill>
                  <a:srgbClr val="0000FF"/>
                </a:solidFill>
              </a:rPr>
              <a:t>Inquiry</a:t>
            </a:r>
            <a:r>
              <a:rPr lang="en-US" dirty="0"/>
              <a:t> is the search for information and explanations of natural phenomena</a:t>
            </a:r>
          </a:p>
          <a:p>
            <a:r>
              <a:rPr lang="en-US" dirty="0"/>
              <a:t>Scientists use a process of inquiry that includes making observations, forming logical </a:t>
            </a:r>
            <a:r>
              <a:rPr lang="en-US" i="1" dirty="0">
                <a:solidFill>
                  <a:srgbClr val="0000FF"/>
                </a:solidFill>
              </a:rPr>
              <a:t>hypotheses</a:t>
            </a:r>
            <a:r>
              <a:rPr lang="en-US" dirty="0"/>
              <a:t>, and testing them</a:t>
            </a:r>
          </a:p>
        </p:txBody>
      </p:sp>
    </p:spTree>
    <p:extLst>
      <p:ext uri="{BB962C8B-B14F-4D97-AF65-F5344CB8AC3E}">
        <p14:creationId xmlns:p14="http://schemas.microsoft.com/office/powerpoint/2010/main" val="38529387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14288"/>
            <a:ext cx="9144000" cy="646331"/>
          </a:xfrm>
        </p:spPr>
        <p:txBody>
          <a:bodyPr/>
          <a:lstStyle/>
          <a:p>
            <a:r>
              <a:rPr lang="en-US" dirty="0"/>
              <a:t>Forming and Testing Hypotheses</a:t>
            </a:r>
            <a:endParaRPr lang="en-IN" dirty="0"/>
          </a:p>
        </p:txBody>
      </p:sp>
      <p:sp>
        <p:nvSpPr>
          <p:cNvPr id="2" name="Content Placeholder 1"/>
          <p:cNvSpPr>
            <a:spLocks noGrp="1"/>
          </p:cNvSpPr>
          <p:nvPr>
            <p:ph idx="1"/>
          </p:nvPr>
        </p:nvSpPr>
        <p:spPr>
          <a:xfrm>
            <a:off x="1676400" y="667656"/>
            <a:ext cx="8686800" cy="3675744"/>
          </a:xfrm>
        </p:spPr>
        <p:txBody>
          <a:bodyPr>
            <a:noAutofit/>
          </a:bodyPr>
          <a:lstStyle/>
          <a:p>
            <a:r>
              <a:rPr lang="en-US" dirty="0"/>
              <a:t>In science, a </a:t>
            </a:r>
            <a:r>
              <a:rPr lang="en-US" b="1" dirty="0"/>
              <a:t>hypothesis</a:t>
            </a:r>
            <a:r>
              <a:rPr lang="en-US" dirty="0"/>
              <a:t> is an explanation, based on observations and assumptions, that leads to a testable prediction</a:t>
            </a:r>
          </a:p>
          <a:p>
            <a:r>
              <a:rPr lang="en-US" dirty="0"/>
              <a:t>It must lead to </a:t>
            </a:r>
            <a:r>
              <a:rPr lang="en-US" b="1" dirty="0"/>
              <a:t>predictions</a:t>
            </a:r>
            <a:r>
              <a:rPr lang="en-US" dirty="0"/>
              <a:t> that can be tested by making additional observations or by performing experiments</a:t>
            </a:r>
          </a:p>
          <a:p>
            <a:r>
              <a:rPr lang="en-US" dirty="0"/>
              <a:t>An </a:t>
            </a:r>
            <a:r>
              <a:rPr lang="en-US" b="1" dirty="0"/>
              <a:t>experiment</a:t>
            </a:r>
            <a:r>
              <a:rPr lang="en-US" dirty="0"/>
              <a:t> is a scientific test, carried out under controlled conditions</a:t>
            </a:r>
          </a:p>
        </p:txBody>
      </p:sp>
    </p:spTree>
    <p:extLst>
      <p:ext uri="{BB962C8B-B14F-4D97-AF65-F5344CB8AC3E}">
        <p14:creationId xmlns:p14="http://schemas.microsoft.com/office/powerpoint/2010/main" val="548005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24000" y="-14288"/>
            <a:ext cx="9144000" cy="1108076"/>
          </a:xfrm>
        </p:spPr>
        <p:txBody>
          <a:bodyPr/>
          <a:lstStyle/>
          <a:p>
            <a:r>
              <a:rPr lang="en-US" i="1" dirty="0"/>
              <a:t>A Case Study in Scientific Inquiry</a:t>
            </a:r>
            <a:r>
              <a:rPr lang="en-US" dirty="0"/>
              <a:t>: Investigating Coat Coloration in Mouse Populations</a:t>
            </a:r>
            <a:endParaRPr lang="en-IN" dirty="0"/>
          </a:p>
        </p:txBody>
      </p:sp>
      <p:pic>
        <p:nvPicPr>
          <p:cNvPr id="6" name="Picture Placeholder 2">
            <a:extLst>
              <a:ext uri="{FF2B5EF4-FFF2-40B4-BE49-F238E27FC236}">
                <a16:creationId xmlns:a16="http://schemas.microsoft.com/office/drawing/2014/main" id="{40ABFD46-1733-490A-A5CA-6D774A5D7961}"/>
              </a:ext>
            </a:extLst>
          </p:cNvPr>
          <p:cNvPicPr>
            <a:picLocks noChangeAspect="1"/>
          </p:cNvPicPr>
          <p:nvPr/>
        </p:nvPicPr>
        <p:blipFill rotWithShape="1">
          <a:blip r:embed="rId3">
            <a:extLst>
              <a:ext uri="{28A0092B-C50C-407E-A947-70E740481C1C}">
                <a14:useLocalDpi xmlns:a14="http://schemas.microsoft.com/office/drawing/2010/main" val="0"/>
              </a:ext>
            </a:extLst>
          </a:blip>
          <a:srcRect b="2243"/>
          <a:stretch/>
        </p:blipFill>
        <p:spPr>
          <a:xfrm>
            <a:off x="3109687" y="1071898"/>
            <a:ext cx="5954935" cy="5328902"/>
          </a:xfrm>
          <a:prstGeom prst="rect">
            <a:avLst/>
          </a:prstGeom>
        </p:spPr>
      </p:pic>
      <p:sp>
        <p:nvSpPr>
          <p:cNvPr id="7" name="矩形 6">
            <a:extLst>
              <a:ext uri="{FF2B5EF4-FFF2-40B4-BE49-F238E27FC236}">
                <a16:creationId xmlns:a16="http://schemas.microsoft.com/office/drawing/2014/main" id="{C9DEBCB6-D94E-47AB-A22D-B2228DFBF3E1}"/>
              </a:ext>
            </a:extLst>
          </p:cNvPr>
          <p:cNvSpPr/>
          <p:nvPr/>
        </p:nvSpPr>
        <p:spPr>
          <a:xfrm>
            <a:off x="7924800" y="2667001"/>
            <a:ext cx="2895600" cy="1200329"/>
          </a:xfrm>
          <a:prstGeom prst="rect">
            <a:avLst/>
          </a:prstGeom>
        </p:spPr>
        <p:txBody>
          <a:bodyPr wrap="square">
            <a:spAutoFit/>
          </a:bodyPr>
          <a:lstStyle/>
          <a:p>
            <a:r>
              <a:rPr lang="en-US" altLang="zh-TW" sz="1800" dirty="0">
                <a:latin typeface="Arial"/>
              </a:rPr>
              <a:t>Different coloration in beach and inland populations of </a:t>
            </a:r>
            <a:r>
              <a:rPr lang="en-US" altLang="zh-TW" sz="1800" i="1" dirty="0">
                <a:latin typeface="Arial"/>
              </a:rPr>
              <a:t>Peromyscus </a:t>
            </a:r>
            <a:r>
              <a:rPr lang="en-US" altLang="zh-TW" sz="1800" i="1" dirty="0" err="1">
                <a:latin typeface="Arial"/>
              </a:rPr>
              <a:t>polionotus</a:t>
            </a:r>
            <a:endParaRPr lang="zh-TW" altLang="en-US" sz="1800" dirty="0"/>
          </a:p>
        </p:txBody>
      </p:sp>
    </p:spTree>
    <p:extLst>
      <p:ext uri="{BB962C8B-B14F-4D97-AF65-F5344CB8AC3E}">
        <p14:creationId xmlns:p14="http://schemas.microsoft.com/office/powerpoint/2010/main" val="36028702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t>Figure 1.25</a:t>
            </a:r>
          </a:p>
        </p:txBody>
      </p:sp>
      <p:pic>
        <p:nvPicPr>
          <p:cNvPr id="5" name="Picture Placeholder 4"/>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2729"/>
          <a:stretch/>
        </p:blipFill>
        <p:spPr>
          <a:xfrm>
            <a:off x="2216729" y="1024381"/>
            <a:ext cx="7758545" cy="4608945"/>
          </a:xfrm>
        </p:spPr>
      </p:pic>
      <p:sp>
        <p:nvSpPr>
          <p:cNvPr id="2" name="矩形 1">
            <a:extLst>
              <a:ext uri="{FF2B5EF4-FFF2-40B4-BE49-F238E27FC236}">
                <a16:creationId xmlns:a16="http://schemas.microsoft.com/office/drawing/2014/main" id="{5C4C6F4B-5B84-4E75-9BA0-93A60FF2D617}"/>
              </a:ext>
            </a:extLst>
          </p:cNvPr>
          <p:cNvSpPr/>
          <p:nvPr/>
        </p:nvSpPr>
        <p:spPr>
          <a:xfrm>
            <a:off x="3086100" y="266579"/>
            <a:ext cx="6019800" cy="830997"/>
          </a:xfrm>
          <a:prstGeom prst="rect">
            <a:avLst/>
          </a:prstGeom>
        </p:spPr>
        <p:txBody>
          <a:bodyPr wrap="square">
            <a:spAutoFit/>
          </a:bodyPr>
          <a:lstStyle/>
          <a:p>
            <a:pPr algn="ctr"/>
            <a:r>
              <a:rPr lang="en-US" altLang="zh-TW" b="1" dirty="0">
                <a:latin typeface="Arial"/>
              </a:rPr>
              <a:t>Camouflage affects predation rates on two populations of mice</a:t>
            </a:r>
            <a:endParaRPr lang="zh-TW" altLang="en-US" b="1" dirty="0"/>
          </a:p>
        </p:txBody>
      </p:sp>
    </p:spTree>
    <p:extLst>
      <p:ext uri="{BB962C8B-B14F-4D97-AF65-F5344CB8AC3E}">
        <p14:creationId xmlns:p14="http://schemas.microsoft.com/office/powerpoint/2010/main" val="991050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14288"/>
            <a:ext cx="9144000" cy="1107996"/>
          </a:xfrm>
        </p:spPr>
        <p:txBody>
          <a:bodyPr/>
          <a:lstStyle/>
          <a:p>
            <a:r>
              <a:rPr lang="en-US" dirty="0"/>
              <a:t>CONCEPT 1.4: Science benefits from a cooperative approach and diverse viewpoints</a:t>
            </a:r>
            <a:endParaRPr lang="en-IN" dirty="0"/>
          </a:p>
        </p:txBody>
      </p:sp>
      <p:sp>
        <p:nvSpPr>
          <p:cNvPr id="2" name="Content Placeholder 1"/>
          <p:cNvSpPr>
            <a:spLocks noGrp="1"/>
          </p:cNvSpPr>
          <p:nvPr>
            <p:ph idx="1"/>
          </p:nvPr>
        </p:nvSpPr>
        <p:spPr>
          <a:xfrm>
            <a:off x="1676400" y="1110342"/>
            <a:ext cx="8686800" cy="3233058"/>
          </a:xfrm>
        </p:spPr>
        <p:txBody>
          <a:bodyPr>
            <a:noAutofit/>
          </a:bodyPr>
          <a:lstStyle/>
          <a:p>
            <a:r>
              <a:rPr lang="en-US" dirty="0"/>
              <a:t>Most scientists work in </a:t>
            </a:r>
            <a:r>
              <a:rPr lang="en-US" b="1" dirty="0"/>
              <a:t>teams</a:t>
            </a:r>
            <a:r>
              <a:rPr lang="en-US" dirty="0"/>
              <a:t>, which often include graduate and undergraduate students</a:t>
            </a:r>
          </a:p>
          <a:p>
            <a:r>
              <a:rPr lang="en-US" dirty="0"/>
              <a:t>Good </a:t>
            </a:r>
            <a:r>
              <a:rPr lang="en-US" b="1" dirty="0">
                <a:solidFill>
                  <a:srgbClr val="0000FF"/>
                </a:solidFill>
              </a:rPr>
              <a:t>communication</a:t>
            </a:r>
            <a:r>
              <a:rPr lang="en-US" dirty="0"/>
              <a:t> is important in order to share results through seminars, publications, and websites</a:t>
            </a:r>
          </a:p>
          <a:p>
            <a:r>
              <a:rPr lang="en-US" dirty="0"/>
              <a:t>Research papers are not published until vetted by colleagues in the “</a:t>
            </a:r>
            <a:r>
              <a:rPr lang="en-US" b="1" dirty="0">
                <a:solidFill>
                  <a:srgbClr val="0000FF"/>
                </a:solidFill>
              </a:rPr>
              <a:t>peer review</a:t>
            </a:r>
            <a:r>
              <a:rPr lang="en-US" dirty="0"/>
              <a:t>” process</a:t>
            </a:r>
          </a:p>
        </p:txBody>
      </p:sp>
    </p:spTree>
    <p:extLst>
      <p:ext uri="{BB962C8B-B14F-4D97-AF65-F5344CB8AC3E}">
        <p14:creationId xmlns:p14="http://schemas.microsoft.com/office/powerpoint/2010/main" val="3126661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7A2D1B5F-DF17-400E-B4C8-2ADB1CF64253}"/>
              </a:ext>
            </a:extLst>
          </p:cNvPr>
          <p:cNvSpPr txBox="1"/>
          <p:nvPr/>
        </p:nvSpPr>
        <p:spPr>
          <a:xfrm>
            <a:off x="1981200" y="2413338"/>
            <a:ext cx="8229600" cy="1015663"/>
          </a:xfrm>
          <a:prstGeom prst="rect">
            <a:avLst/>
          </a:prstGeom>
          <a:noFill/>
        </p:spPr>
        <p:txBody>
          <a:bodyPr wrap="square" rtlCol="0">
            <a:spAutoFit/>
          </a:bodyPr>
          <a:lstStyle/>
          <a:p>
            <a:pPr algn="ctr"/>
            <a:r>
              <a:rPr lang="en-US" altLang="zh-TW" sz="6000" dirty="0"/>
              <a:t>What is life?</a:t>
            </a:r>
            <a:endParaRPr lang="zh-TW" altLang="en-US" sz="6000" dirty="0"/>
          </a:p>
        </p:txBody>
      </p:sp>
    </p:spTree>
    <p:extLst>
      <p:ext uri="{BB962C8B-B14F-4D97-AF65-F5344CB8AC3E}">
        <p14:creationId xmlns:p14="http://schemas.microsoft.com/office/powerpoint/2010/main" val="25119864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8C51DFF-EBB8-441A-9CF8-BA9E127F4263}"/>
              </a:ext>
            </a:extLst>
          </p:cNvPr>
          <p:cNvPicPr>
            <a:picLocks noChangeAspect="1"/>
          </p:cNvPicPr>
          <p:nvPr/>
        </p:nvPicPr>
        <p:blipFill>
          <a:blip r:embed="rId2"/>
          <a:stretch>
            <a:fillRect/>
          </a:stretch>
        </p:blipFill>
        <p:spPr>
          <a:xfrm>
            <a:off x="1524000" y="1468002"/>
            <a:ext cx="9144000" cy="4780398"/>
          </a:xfrm>
          <a:prstGeom prst="rect">
            <a:avLst/>
          </a:prstGeom>
        </p:spPr>
      </p:pic>
      <p:pic>
        <p:nvPicPr>
          <p:cNvPr id="3" name="圖片 2">
            <a:extLst>
              <a:ext uri="{FF2B5EF4-FFF2-40B4-BE49-F238E27FC236}">
                <a16:creationId xmlns:a16="http://schemas.microsoft.com/office/drawing/2014/main" id="{DEDFF559-0A3D-408B-9A46-1BBAEF1451FF}"/>
              </a:ext>
            </a:extLst>
          </p:cNvPr>
          <p:cNvPicPr>
            <a:picLocks noChangeAspect="1"/>
          </p:cNvPicPr>
          <p:nvPr/>
        </p:nvPicPr>
        <p:blipFill>
          <a:blip r:embed="rId3"/>
          <a:stretch>
            <a:fillRect/>
          </a:stretch>
        </p:blipFill>
        <p:spPr>
          <a:xfrm>
            <a:off x="1524000" y="565935"/>
            <a:ext cx="9144000" cy="777667"/>
          </a:xfrm>
          <a:prstGeom prst="rect">
            <a:avLst/>
          </a:prstGeom>
        </p:spPr>
      </p:pic>
      <p:pic>
        <p:nvPicPr>
          <p:cNvPr id="4" name="Picture 2" descr="怎麼使用CHATGPT 最好玩? iPhone Android 生成式AI 使用教學文字遊戲用途介紹- 台中手機館-最便宜｜  台中推薦通訊行｜高價收購中古機">
            <a:extLst>
              <a:ext uri="{FF2B5EF4-FFF2-40B4-BE49-F238E27FC236}">
                <a16:creationId xmlns:a16="http://schemas.microsoft.com/office/drawing/2014/main" id="{78ADF881-83D2-49AA-80E8-51742E68D1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200" y="0"/>
            <a:ext cx="2209800" cy="1342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0853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4DB3704-964E-4834-AEC1-7A9FE2937ABF}"/>
              </a:ext>
            </a:extLst>
          </p:cNvPr>
          <p:cNvPicPr>
            <a:picLocks noChangeAspect="1"/>
          </p:cNvPicPr>
          <p:nvPr/>
        </p:nvPicPr>
        <p:blipFill>
          <a:blip r:embed="rId2"/>
          <a:stretch>
            <a:fillRect/>
          </a:stretch>
        </p:blipFill>
        <p:spPr>
          <a:xfrm>
            <a:off x="1790099" y="465620"/>
            <a:ext cx="8611802" cy="5334744"/>
          </a:xfrm>
          <a:prstGeom prst="rect">
            <a:avLst/>
          </a:prstGeom>
        </p:spPr>
      </p:pic>
      <p:pic>
        <p:nvPicPr>
          <p:cNvPr id="3" name="圖片 2">
            <a:extLst>
              <a:ext uri="{FF2B5EF4-FFF2-40B4-BE49-F238E27FC236}">
                <a16:creationId xmlns:a16="http://schemas.microsoft.com/office/drawing/2014/main" id="{6F118C11-2182-4863-B12C-86B9A5D3DFAC}"/>
              </a:ext>
            </a:extLst>
          </p:cNvPr>
          <p:cNvPicPr>
            <a:picLocks noChangeAspect="1"/>
          </p:cNvPicPr>
          <p:nvPr/>
        </p:nvPicPr>
        <p:blipFill>
          <a:blip r:embed="rId3"/>
          <a:stretch>
            <a:fillRect/>
          </a:stretch>
        </p:blipFill>
        <p:spPr>
          <a:xfrm>
            <a:off x="1774859" y="1151792"/>
            <a:ext cx="8183117" cy="5249008"/>
          </a:xfrm>
          <a:prstGeom prst="rect">
            <a:avLst/>
          </a:prstGeom>
        </p:spPr>
      </p:pic>
      <p:pic>
        <p:nvPicPr>
          <p:cNvPr id="4" name="Picture 2" descr="File:Perplexity AI logo.svg - Wikipedia">
            <a:extLst>
              <a:ext uri="{FF2B5EF4-FFF2-40B4-BE49-F238E27FC236}">
                <a16:creationId xmlns:a16="http://schemas.microsoft.com/office/drawing/2014/main" id="{8F09761B-8F6D-4190-9187-B977D8CEE6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99761"/>
            <a:ext cx="4038600" cy="97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367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B923640-04DD-4DDD-8246-5D4A565B6CCB}"/>
              </a:ext>
            </a:extLst>
          </p:cNvPr>
          <p:cNvPicPr>
            <a:picLocks noChangeAspect="1"/>
          </p:cNvPicPr>
          <p:nvPr/>
        </p:nvPicPr>
        <p:blipFill>
          <a:blip r:embed="rId2"/>
          <a:stretch>
            <a:fillRect/>
          </a:stretch>
        </p:blipFill>
        <p:spPr>
          <a:xfrm>
            <a:off x="1952046" y="1066800"/>
            <a:ext cx="8287907" cy="3191320"/>
          </a:xfrm>
          <a:prstGeom prst="rect">
            <a:avLst/>
          </a:prstGeom>
        </p:spPr>
      </p:pic>
    </p:spTree>
    <p:extLst>
      <p:ext uri="{BB962C8B-B14F-4D97-AF65-F5344CB8AC3E}">
        <p14:creationId xmlns:p14="http://schemas.microsoft.com/office/powerpoint/2010/main" val="3955995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p:txBody>
          <a:bodyPr/>
          <a:lstStyle/>
          <a:p>
            <a:r>
              <a:rPr lang="en-US" dirty="0"/>
              <a:t>Figure 1.2</a:t>
            </a:r>
          </a:p>
        </p:txBody>
      </p:sp>
      <p:pic>
        <p:nvPicPr>
          <p:cNvPr id="3" name="Picture Placeholder 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b="2029"/>
          <a:stretch/>
        </p:blipFill>
        <p:spPr>
          <a:xfrm>
            <a:off x="2914998" y="711200"/>
            <a:ext cx="6362007" cy="5842000"/>
          </a:xfrm>
        </p:spPr>
      </p:pic>
      <p:sp>
        <p:nvSpPr>
          <p:cNvPr id="2" name="矩形 1">
            <a:extLst>
              <a:ext uri="{FF2B5EF4-FFF2-40B4-BE49-F238E27FC236}">
                <a16:creationId xmlns:a16="http://schemas.microsoft.com/office/drawing/2014/main" id="{1355AA89-A275-411B-B2A4-554234F8BCB0}"/>
              </a:ext>
            </a:extLst>
          </p:cNvPr>
          <p:cNvSpPr/>
          <p:nvPr/>
        </p:nvSpPr>
        <p:spPr>
          <a:xfrm>
            <a:off x="4337345" y="112719"/>
            <a:ext cx="3517310" cy="461665"/>
          </a:xfrm>
          <a:prstGeom prst="rect">
            <a:avLst/>
          </a:prstGeom>
        </p:spPr>
        <p:txBody>
          <a:bodyPr wrap="none">
            <a:spAutoFit/>
          </a:bodyPr>
          <a:lstStyle/>
          <a:p>
            <a:pPr algn="ctr">
              <a:defRPr/>
            </a:pPr>
            <a:r>
              <a:rPr lang="en-US" altLang="zh-TW" b="1" dirty="0">
                <a:solidFill>
                  <a:srgbClr val="000000"/>
                </a:solidFill>
                <a:latin typeface="Arial"/>
              </a:rPr>
              <a:t>Some properties of life</a:t>
            </a:r>
            <a:endParaRPr lang="zh-TW" altLang="en-US" b="1" dirty="0">
              <a:solidFill>
                <a:srgbClr val="000000"/>
              </a:solidFill>
            </a:endParaRPr>
          </a:p>
        </p:txBody>
      </p:sp>
    </p:spTree>
    <p:extLst>
      <p:ext uri="{BB962C8B-B14F-4D97-AF65-F5344CB8AC3E}">
        <p14:creationId xmlns:p14="http://schemas.microsoft.com/office/powerpoint/2010/main" val="375322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F9749F3-D4A2-C109-25B8-16E3C7618BBF}"/>
              </a:ext>
            </a:extLst>
          </p:cNvPr>
          <p:cNvSpPr>
            <a:spLocks noGrp="1"/>
          </p:cNvSpPr>
          <p:nvPr>
            <p:ph idx="1"/>
          </p:nvPr>
        </p:nvSpPr>
        <p:spPr>
          <a:xfrm>
            <a:off x="790342" y="1371600"/>
            <a:ext cx="10515600" cy="2762191"/>
          </a:xfrm>
        </p:spPr>
        <p:txBody>
          <a:bodyPr>
            <a:normAutofit/>
          </a:bodyPr>
          <a:lstStyle/>
          <a:p>
            <a:r>
              <a:rPr lang="zh-TW" altLang="en-US" sz="3200" spc="300" dirty="0">
                <a:latin typeface="微軟正黑體" panose="020B0604030504040204" pitchFamily="34" charset="-120"/>
                <a:ea typeface="微軟正黑體" panose="020B0604030504040204" pitchFamily="34" charset="-120"/>
              </a:rPr>
              <a:t>上課時間為每週四</a:t>
            </a:r>
            <a:r>
              <a:rPr lang="en-US" altLang="zh-TW" sz="3200" spc="300" dirty="0">
                <a:latin typeface="微軟正黑體" panose="020B0604030504040204" pitchFamily="34" charset="-120"/>
                <a:ea typeface="微軟正黑體" panose="020B0604030504040204" pitchFamily="34" charset="-120"/>
              </a:rPr>
              <a:t>15:30~17:00</a:t>
            </a:r>
            <a:r>
              <a:rPr lang="zh-TW" altLang="en-US" sz="3200" spc="300" dirty="0">
                <a:latin typeface="微軟正黑體" panose="020B0604030504040204" pitchFamily="34" charset="-120"/>
                <a:ea typeface="微軟正黑體" panose="020B0604030504040204" pitchFamily="34" charset="-120"/>
              </a:rPr>
              <a:t>。每週都會點名，</a:t>
            </a:r>
            <a:r>
              <a:rPr lang="zh-TW" altLang="en-US" sz="3200" b="1" spc="300" dirty="0">
                <a:solidFill>
                  <a:srgbClr val="FF0000"/>
                </a:solidFill>
                <a:latin typeface="微軟正黑體" panose="020B0604030504040204" pitchFamily="34" charset="-120"/>
                <a:ea typeface="微軟正黑體" panose="020B0604030504040204" pitchFamily="34" charset="-120"/>
              </a:rPr>
              <a:t>若點名未到，則該週心得不計分。</a:t>
            </a:r>
            <a:endParaRPr lang="en-US" altLang="zh-TW" sz="3200" b="1" spc="300" dirty="0">
              <a:solidFill>
                <a:srgbClr val="FF0000"/>
              </a:solidFill>
              <a:latin typeface="微軟正黑體" panose="020B0604030504040204" pitchFamily="34" charset="-120"/>
              <a:ea typeface="微軟正黑體" panose="020B0604030504040204" pitchFamily="34" charset="-120"/>
            </a:endParaRPr>
          </a:p>
          <a:p>
            <a:r>
              <a:rPr lang="zh-TW" altLang="en-US" sz="3200" spc="300" dirty="0">
                <a:latin typeface="微軟正黑體" panose="020B0604030504040204" pitchFamily="34" charset="-120"/>
                <a:ea typeface="微軟正黑體" panose="020B0604030504040204" pitchFamily="34" charset="-120"/>
              </a:rPr>
              <a:t>由於華生廳網路收訊不佳，請同學先申請校園無線區域網路。</a:t>
            </a:r>
            <a:endParaRPr lang="en-US" altLang="zh-TW" sz="3200" spc="300" dirty="0">
              <a:latin typeface="微軟正黑體" panose="020B0604030504040204" pitchFamily="34" charset="-120"/>
              <a:ea typeface="微軟正黑體" panose="020B0604030504040204" pitchFamily="34" charset="-120"/>
            </a:endParaRPr>
          </a:p>
        </p:txBody>
      </p:sp>
      <p:pic>
        <p:nvPicPr>
          <p:cNvPr id="5" name="圖片 4">
            <a:extLst>
              <a:ext uri="{FF2B5EF4-FFF2-40B4-BE49-F238E27FC236}">
                <a16:creationId xmlns:a16="http://schemas.microsoft.com/office/drawing/2014/main" id="{C7AA312A-B613-267E-B5EB-6532EC4A5940}"/>
              </a:ext>
            </a:extLst>
          </p:cNvPr>
          <p:cNvPicPr>
            <a:picLocks noChangeAspect="1"/>
          </p:cNvPicPr>
          <p:nvPr/>
        </p:nvPicPr>
        <p:blipFill>
          <a:blip r:embed="rId2"/>
          <a:stretch>
            <a:fillRect/>
          </a:stretch>
        </p:blipFill>
        <p:spPr>
          <a:xfrm>
            <a:off x="2573607" y="3337474"/>
            <a:ext cx="6949070" cy="3395152"/>
          </a:xfrm>
          <a:prstGeom prst="rect">
            <a:avLst/>
          </a:prstGeom>
        </p:spPr>
      </p:pic>
      <p:sp>
        <p:nvSpPr>
          <p:cNvPr id="6" name="標題 1">
            <a:extLst>
              <a:ext uri="{FF2B5EF4-FFF2-40B4-BE49-F238E27FC236}">
                <a16:creationId xmlns:a16="http://schemas.microsoft.com/office/drawing/2014/main" id="{D4CAC8D7-5402-6686-3FC7-4E79054A6836}"/>
              </a:ext>
            </a:extLst>
          </p:cNvPr>
          <p:cNvSpPr>
            <a:spLocks noGrp="1"/>
          </p:cNvSpPr>
          <p:nvPr>
            <p:ph type="title"/>
          </p:nvPr>
        </p:nvSpPr>
        <p:spPr>
          <a:xfrm>
            <a:off x="838200" y="125374"/>
            <a:ext cx="10515600" cy="1325563"/>
          </a:xfrm>
        </p:spPr>
        <p:txBody>
          <a:bodyPr>
            <a:normAutofit/>
          </a:bodyPr>
          <a:lstStyle/>
          <a:p>
            <a:pPr algn="ctr"/>
            <a:r>
              <a:rPr lang="zh-TW" altLang="en-US" sz="3600" dirty="0">
                <a:latin typeface="微軟正黑體" panose="020B0604030504040204" pitchFamily="34" charset="-120"/>
                <a:ea typeface="微軟正黑體" panose="020B0604030504040204" pitchFamily="34" charset="-120"/>
              </a:rPr>
              <a:t>點名</a:t>
            </a:r>
          </a:p>
        </p:txBody>
      </p:sp>
    </p:spTree>
    <p:extLst>
      <p:ext uri="{BB962C8B-B14F-4D97-AF65-F5344CB8AC3E}">
        <p14:creationId xmlns:p14="http://schemas.microsoft.com/office/powerpoint/2010/main" val="41788649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9486F70-E2CF-4232-946A-17F26C0EAE53}"/>
              </a:ext>
            </a:extLst>
          </p:cNvPr>
          <p:cNvSpPr/>
          <p:nvPr>
            <p:custDataLst>
              <p:tags r:id="rId2"/>
            </p:custDataLst>
          </p:nvPr>
        </p:nvSpPr>
        <p:spPr>
          <a:xfrm>
            <a:off x="444693" y="1742703"/>
            <a:ext cx="2371696" cy="2371696"/>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D488F2DC-758E-4027-8241-65BE67C5E70E}"/>
              </a:ext>
            </a:extLst>
          </p:cNvPr>
          <p:cNvSpPr/>
          <p:nvPr>
            <p:custDataLst>
              <p:tags r:id="rId3"/>
            </p:custDataLst>
          </p:nvPr>
        </p:nvSpPr>
        <p:spPr>
          <a:xfrm>
            <a:off x="3112851" y="1000897"/>
            <a:ext cx="8486226" cy="3855308"/>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a:solidFill>
                  <a:srgbClr val="000000"/>
                </a:solidFill>
              </a:rPr>
              <a:t>你認為生命的最大特徵是什麼？請用</a:t>
            </a:r>
            <a:r>
              <a:rPr lang="en-US" altLang="zh-TW" sz="4000" b="1">
                <a:solidFill>
                  <a:srgbClr val="000000"/>
                </a:solidFill>
              </a:rPr>
              <a:t>2</a:t>
            </a:r>
            <a:r>
              <a:rPr lang="zh-TW" altLang="en-US" sz="4000" b="1">
                <a:solidFill>
                  <a:srgbClr val="000000"/>
                </a:solidFill>
              </a:rPr>
              <a:t>個中文字回答</a:t>
            </a:r>
          </a:p>
        </p:txBody>
      </p:sp>
      <p:sp>
        <p:nvSpPr>
          <p:cNvPr id="4" name="矩形 3">
            <a:extLst>
              <a:ext uri="{FF2B5EF4-FFF2-40B4-BE49-F238E27FC236}">
                <a16:creationId xmlns:a16="http://schemas.microsoft.com/office/drawing/2014/main" id="{FEC4F5AB-6302-42C0-878A-9436FFA533B4}"/>
              </a:ext>
            </a:extLst>
          </p:cNvPr>
          <p:cNvSpPr/>
          <p:nvPr/>
        </p:nvSpPr>
        <p:spPr>
          <a:xfrm>
            <a:off x="0" y="5820032"/>
            <a:ext cx="12192001" cy="1037968"/>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41155" tIns="259404" rIns="1852888" bIns="203818" rtlCol="0" anchor="ctr">
            <a:normAutofit fontScale="92500"/>
          </a:bodyPr>
          <a:lstStyle/>
          <a:p>
            <a:r>
              <a:rPr lang="en-US" altLang="zh-TW" sz="2600">
                <a:solidFill>
                  <a:srgbClr val="FFFFFF"/>
                </a:solidFill>
              </a:rPr>
              <a:t>The </a:t>
            </a:r>
            <a:r>
              <a:rPr lang="en-US" altLang="zh-TW" sz="2600">
                <a:solidFill>
                  <a:srgbClr val="FFFFFF"/>
                </a:solidFill>
                <a:hlinkClick r:id="rId7">
                  <a:extLst>
                    <a:ext uri="{A12FA001-AC4F-418D-AE19-62706E023703}">
                      <ahyp:hlinkClr xmlns:ahyp="http://schemas.microsoft.com/office/drawing/2018/hyperlinkcolor" val="tx"/>
                    </a:ext>
                  </a:extLst>
                </a:hlinkClick>
              </a:rPr>
              <a:t>Slido app</a:t>
            </a:r>
            <a:r>
              <a:rPr lang="en-US" altLang="zh-TW" sz="2600">
                <a:solidFill>
                  <a:srgbClr val="FFFFFF"/>
                </a:solidFill>
              </a:rPr>
              <a:t> must be installed on every computer you’re presenting from</a:t>
            </a:r>
            <a:endParaRPr lang="zh-TW" altLang="en-US" sz="2600">
              <a:solidFill>
                <a:srgbClr val="FFFFFF"/>
              </a:solidFill>
            </a:endParaRPr>
          </a:p>
        </p:txBody>
      </p:sp>
      <p:pic>
        <p:nvPicPr>
          <p:cNvPr id="6" name="圖形 5">
            <a:extLst>
              <a:ext uri="{FF2B5EF4-FFF2-40B4-BE49-F238E27FC236}">
                <a16:creationId xmlns:a16="http://schemas.microsoft.com/office/drawing/2014/main" id="{51280130-44E4-4836-8E56-459B70EDC933}"/>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96462" y="6190785"/>
            <a:ext cx="296462" cy="296462"/>
          </a:xfrm>
          <a:prstGeom prst="rect">
            <a:avLst/>
          </a:prstGeom>
        </p:spPr>
      </p:pic>
      <p:sp>
        <p:nvSpPr>
          <p:cNvPr id="7" name="梯形 6">
            <a:extLst>
              <a:ext uri="{FF2B5EF4-FFF2-40B4-BE49-F238E27FC236}">
                <a16:creationId xmlns:a16="http://schemas.microsoft.com/office/drawing/2014/main" id="{F7AFE92C-F3B8-48B6-9B62-4C55E1EA6200}"/>
              </a:ext>
            </a:extLst>
          </p:cNvPr>
          <p:cNvSpPr/>
          <p:nvPr/>
        </p:nvSpPr>
        <p:spPr>
          <a:xfrm rot="2700000">
            <a:off x="9620371" y="514924"/>
            <a:ext cx="3335198" cy="778213"/>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altLang="zh-TW" sz="2600" b="1">
                <a:solidFill>
                  <a:srgbClr val="198038"/>
                </a:solidFill>
              </a:rPr>
              <a:t>Do not edit
</a:t>
            </a:r>
            <a:r>
              <a:rPr lang="en-US" altLang="zh-TW"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zh-TW" altLang="en-US" sz="2200">
              <a:solidFill>
                <a:srgbClr val="198038"/>
              </a:solidFill>
            </a:endParaRPr>
          </a:p>
        </p:txBody>
      </p:sp>
      <p:pic>
        <p:nvPicPr>
          <p:cNvPr id="9" name="圖形 8">
            <a:extLst>
              <a:ext uri="{FF2B5EF4-FFF2-40B4-BE49-F238E27FC236}">
                <a16:creationId xmlns:a16="http://schemas.microsoft.com/office/drawing/2014/main" id="{DD51747C-8795-45EF-A112-38097EBC5984}"/>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154242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97AA4BA-8A73-44FA-B3E1-E40880B692D3}"/>
              </a:ext>
            </a:extLst>
          </p:cNvPr>
          <p:cNvPicPr>
            <a:picLocks noChangeAspect="1"/>
          </p:cNvPicPr>
          <p:nvPr/>
        </p:nvPicPr>
        <p:blipFill>
          <a:blip r:embed="rId2"/>
          <a:stretch>
            <a:fillRect/>
          </a:stretch>
        </p:blipFill>
        <p:spPr>
          <a:xfrm>
            <a:off x="1524000" y="778689"/>
            <a:ext cx="9144000" cy="5300623"/>
          </a:xfrm>
          <a:prstGeom prst="rect">
            <a:avLst/>
          </a:prstGeom>
        </p:spPr>
      </p:pic>
      <p:pic>
        <p:nvPicPr>
          <p:cNvPr id="3" name="Picture 2" descr="怎麼使用CHATGPT 最好玩? iPhone Android 生成式AI 使用教學文字遊戲用途介紹- 台中手機館-最便宜｜  台中推薦通訊行｜高價收購中古機">
            <a:extLst>
              <a:ext uri="{FF2B5EF4-FFF2-40B4-BE49-F238E27FC236}">
                <a16:creationId xmlns:a16="http://schemas.microsoft.com/office/drawing/2014/main" id="{25C60781-498F-4ECB-94D9-EA1003B21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2200" y="0"/>
            <a:ext cx="2209800" cy="1342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790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6DB7837-556A-46BD-A85D-4B523D952EEA}"/>
              </a:ext>
            </a:extLst>
          </p:cNvPr>
          <p:cNvPicPr>
            <a:picLocks noChangeAspect="1"/>
          </p:cNvPicPr>
          <p:nvPr/>
        </p:nvPicPr>
        <p:blipFill>
          <a:blip r:embed="rId2"/>
          <a:stretch>
            <a:fillRect/>
          </a:stretch>
        </p:blipFill>
        <p:spPr>
          <a:xfrm>
            <a:off x="1875836" y="381000"/>
            <a:ext cx="8440328" cy="5029902"/>
          </a:xfrm>
          <a:prstGeom prst="rect">
            <a:avLst/>
          </a:prstGeom>
        </p:spPr>
      </p:pic>
      <p:pic>
        <p:nvPicPr>
          <p:cNvPr id="3" name="圖片 2">
            <a:extLst>
              <a:ext uri="{FF2B5EF4-FFF2-40B4-BE49-F238E27FC236}">
                <a16:creationId xmlns:a16="http://schemas.microsoft.com/office/drawing/2014/main" id="{0911494E-1B2E-4912-B3BA-6AC57C6BA5F2}"/>
              </a:ext>
            </a:extLst>
          </p:cNvPr>
          <p:cNvPicPr>
            <a:picLocks noChangeAspect="1"/>
          </p:cNvPicPr>
          <p:nvPr/>
        </p:nvPicPr>
        <p:blipFill>
          <a:blip r:embed="rId3"/>
          <a:stretch>
            <a:fillRect/>
          </a:stretch>
        </p:blipFill>
        <p:spPr>
          <a:xfrm>
            <a:off x="1866310" y="1067151"/>
            <a:ext cx="8449854" cy="4953691"/>
          </a:xfrm>
          <a:prstGeom prst="rect">
            <a:avLst/>
          </a:prstGeom>
        </p:spPr>
      </p:pic>
      <p:pic>
        <p:nvPicPr>
          <p:cNvPr id="4" name="Picture 2" descr="File:Perplexity AI logo.svg - Wikipedia">
            <a:extLst>
              <a:ext uri="{FF2B5EF4-FFF2-40B4-BE49-F238E27FC236}">
                <a16:creationId xmlns:a16="http://schemas.microsoft.com/office/drawing/2014/main" id="{60C54645-3DA4-4EBF-9E4E-D0435AB98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99761"/>
            <a:ext cx="4038600" cy="97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475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A7084B2-72BD-4982-BC95-858BEB169B9F}"/>
              </a:ext>
            </a:extLst>
          </p:cNvPr>
          <p:cNvPicPr>
            <a:picLocks noChangeAspect="1"/>
          </p:cNvPicPr>
          <p:nvPr/>
        </p:nvPicPr>
        <p:blipFill>
          <a:blip r:embed="rId2"/>
          <a:stretch>
            <a:fillRect/>
          </a:stretch>
        </p:blipFill>
        <p:spPr>
          <a:xfrm>
            <a:off x="1937757" y="1371600"/>
            <a:ext cx="8316486" cy="3153215"/>
          </a:xfrm>
          <a:prstGeom prst="rect">
            <a:avLst/>
          </a:prstGeom>
        </p:spPr>
      </p:pic>
    </p:spTree>
    <p:extLst>
      <p:ext uri="{BB962C8B-B14F-4D97-AF65-F5344CB8AC3E}">
        <p14:creationId xmlns:p14="http://schemas.microsoft.com/office/powerpoint/2010/main" val="16143657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54F73AC1-3CAC-426F-BC3D-F062D161F8B8}"/>
              </a:ext>
            </a:extLst>
          </p:cNvPr>
          <p:cNvPicPr>
            <a:picLocks noChangeAspect="1"/>
          </p:cNvPicPr>
          <p:nvPr/>
        </p:nvPicPr>
        <p:blipFill>
          <a:blip r:embed="rId2"/>
          <a:stretch>
            <a:fillRect/>
          </a:stretch>
        </p:blipFill>
        <p:spPr>
          <a:xfrm>
            <a:off x="2584603" y="576263"/>
            <a:ext cx="7022794" cy="5705475"/>
          </a:xfrm>
          <a:prstGeom prst="rect">
            <a:avLst/>
          </a:prstGeom>
        </p:spPr>
      </p:pic>
      <p:sp>
        <p:nvSpPr>
          <p:cNvPr id="9" name="文字方塊 8">
            <a:extLst>
              <a:ext uri="{FF2B5EF4-FFF2-40B4-BE49-F238E27FC236}">
                <a16:creationId xmlns:a16="http://schemas.microsoft.com/office/drawing/2014/main" id="{A4A6C215-927D-449C-954F-358AE5F05627}"/>
              </a:ext>
            </a:extLst>
          </p:cNvPr>
          <p:cNvSpPr txBox="1"/>
          <p:nvPr/>
        </p:nvSpPr>
        <p:spPr>
          <a:xfrm>
            <a:off x="7162801" y="6281738"/>
            <a:ext cx="2444597" cy="461665"/>
          </a:xfrm>
          <a:prstGeom prst="rect">
            <a:avLst/>
          </a:prstGeom>
          <a:noFill/>
        </p:spPr>
        <p:txBody>
          <a:bodyPr wrap="square" rtlCol="0">
            <a:spAutoFit/>
          </a:bodyPr>
          <a:lstStyle/>
          <a:p>
            <a:pPr algn="r"/>
            <a:r>
              <a:rPr lang="en-US" altLang="zh-TW" dirty="0"/>
              <a:t>1944</a:t>
            </a:r>
            <a:endParaRPr lang="zh-TW" altLang="en-US" dirty="0"/>
          </a:p>
        </p:txBody>
      </p:sp>
    </p:spTree>
    <p:extLst>
      <p:ext uri="{BB962C8B-B14F-4D97-AF65-F5344CB8AC3E}">
        <p14:creationId xmlns:p14="http://schemas.microsoft.com/office/powerpoint/2010/main" val="42944886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96DDD60-3859-4739-B57E-BE9E108D98C4}"/>
              </a:ext>
            </a:extLst>
          </p:cNvPr>
          <p:cNvSpPr txBox="1"/>
          <p:nvPr/>
        </p:nvSpPr>
        <p:spPr>
          <a:xfrm>
            <a:off x="1981200" y="381000"/>
            <a:ext cx="8153400" cy="5201424"/>
          </a:xfrm>
          <a:prstGeom prst="rect">
            <a:avLst/>
          </a:prstGeom>
          <a:noFill/>
        </p:spPr>
        <p:txBody>
          <a:bodyPr wrap="square" rtlCol="0">
            <a:spAutoFit/>
          </a:bodyPr>
          <a:lstStyle/>
          <a:p>
            <a:pPr>
              <a:spcBef>
                <a:spcPts val="1200"/>
              </a:spcBef>
            </a:pPr>
            <a:r>
              <a:rPr lang="en-US" altLang="zh-TW" dirty="0"/>
              <a:t>In chapter I, Schrödinger explains that most physical laws on a large scale are due to chaos on a small scale. He calls this principle “</a:t>
            </a:r>
            <a:r>
              <a:rPr lang="en-US" altLang="zh-TW" b="1" dirty="0">
                <a:solidFill>
                  <a:srgbClr val="0000FF"/>
                </a:solidFill>
              </a:rPr>
              <a:t>order-from-disorder</a:t>
            </a:r>
            <a:r>
              <a:rPr lang="en-US" altLang="zh-TW" dirty="0"/>
              <a:t>.</a:t>
            </a:r>
            <a:r>
              <a:rPr lang="zh-TW" altLang="en-US" dirty="0"/>
              <a:t> </a:t>
            </a:r>
            <a:r>
              <a:rPr lang="en-US" altLang="zh-TW" dirty="0"/>
              <a:t>He explains that living matter evades the decay to </a:t>
            </a:r>
            <a:r>
              <a:rPr lang="en-US" altLang="zh-TW" dirty="0" err="1"/>
              <a:t>thermodynamical</a:t>
            </a:r>
            <a:r>
              <a:rPr lang="en-US" altLang="zh-TW" dirty="0"/>
              <a:t> equilibrium by </a:t>
            </a:r>
            <a:r>
              <a:rPr lang="en-US" altLang="zh-TW" dirty="0" err="1"/>
              <a:t>homeostatically</a:t>
            </a:r>
            <a:r>
              <a:rPr lang="en-US" altLang="zh-TW" dirty="0"/>
              <a:t> maintaining </a:t>
            </a:r>
            <a:r>
              <a:rPr lang="en-US" altLang="zh-TW" b="1" dirty="0">
                <a:solidFill>
                  <a:srgbClr val="0000FF"/>
                </a:solidFill>
              </a:rPr>
              <a:t>negative entropy</a:t>
            </a:r>
            <a:r>
              <a:rPr lang="en-US" altLang="zh-TW" b="1" dirty="0"/>
              <a:t> </a:t>
            </a:r>
            <a:r>
              <a:rPr lang="en-US" altLang="zh-TW" dirty="0"/>
              <a:t>in an open system.</a:t>
            </a:r>
          </a:p>
          <a:p>
            <a:pPr>
              <a:spcBef>
                <a:spcPts val="1200"/>
              </a:spcBef>
            </a:pPr>
            <a:r>
              <a:rPr lang="en-US" altLang="zh-TW" dirty="0"/>
              <a:t>In chapter II and III, he summarizes what was known at this time about the </a:t>
            </a:r>
            <a:r>
              <a:rPr lang="en-US" altLang="zh-TW" b="1" dirty="0">
                <a:solidFill>
                  <a:srgbClr val="0000FF"/>
                </a:solidFill>
              </a:rPr>
              <a:t>hereditary mechanism</a:t>
            </a:r>
            <a:r>
              <a:rPr lang="en-US" altLang="zh-TW" dirty="0"/>
              <a:t>.</a:t>
            </a:r>
          </a:p>
          <a:p>
            <a:pPr>
              <a:spcBef>
                <a:spcPts val="1200"/>
              </a:spcBef>
            </a:pPr>
            <a:r>
              <a:rPr lang="en-US" altLang="zh-TW" dirty="0"/>
              <a:t>Schrödinger believes the heredity material to be a molecule, which unlike a crystal does not repeat itself. He calls this an </a:t>
            </a:r>
            <a:r>
              <a:rPr lang="en-US" altLang="zh-TW" b="1" dirty="0">
                <a:solidFill>
                  <a:srgbClr val="0000FF"/>
                </a:solidFill>
              </a:rPr>
              <a:t>aperiodic crystal</a:t>
            </a:r>
            <a:r>
              <a:rPr lang="en-US" altLang="zh-TW" dirty="0"/>
              <a:t>. Its aperiodic nature allows it to encode an almost infinite number of possibilities with a small number of atoms.</a:t>
            </a:r>
            <a:endParaRPr lang="zh-TW" altLang="en-US" dirty="0"/>
          </a:p>
        </p:txBody>
      </p:sp>
      <p:sp>
        <p:nvSpPr>
          <p:cNvPr id="3" name="文字方塊 2">
            <a:extLst>
              <a:ext uri="{FF2B5EF4-FFF2-40B4-BE49-F238E27FC236}">
                <a16:creationId xmlns:a16="http://schemas.microsoft.com/office/drawing/2014/main" id="{2F10B88A-5D97-4B04-A568-FAE1661AFC9D}"/>
              </a:ext>
            </a:extLst>
          </p:cNvPr>
          <p:cNvSpPr txBox="1"/>
          <p:nvPr/>
        </p:nvSpPr>
        <p:spPr>
          <a:xfrm>
            <a:off x="7772400" y="6339841"/>
            <a:ext cx="2819400" cy="461665"/>
          </a:xfrm>
          <a:prstGeom prst="rect">
            <a:avLst/>
          </a:prstGeom>
          <a:noFill/>
        </p:spPr>
        <p:txBody>
          <a:bodyPr wrap="square" rtlCol="0">
            <a:spAutoFit/>
          </a:bodyPr>
          <a:lstStyle/>
          <a:p>
            <a:pPr algn="r"/>
            <a:r>
              <a:rPr lang="en-US" altLang="zh-TW" dirty="0"/>
              <a:t>from Wikipedia </a:t>
            </a:r>
            <a:endParaRPr lang="zh-TW" altLang="en-US" dirty="0"/>
          </a:p>
        </p:txBody>
      </p:sp>
    </p:spTree>
    <p:extLst>
      <p:ext uri="{BB962C8B-B14F-4D97-AF65-F5344CB8AC3E}">
        <p14:creationId xmlns:p14="http://schemas.microsoft.com/office/powerpoint/2010/main" val="1966123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5296734-2749-428D-BBA6-65725B43B77D}"/>
              </a:ext>
            </a:extLst>
          </p:cNvPr>
          <p:cNvPicPr>
            <a:picLocks noChangeAspect="1"/>
          </p:cNvPicPr>
          <p:nvPr/>
        </p:nvPicPr>
        <p:blipFill>
          <a:blip r:embed="rId2"/>
          <a:stretch>
            <a:fillRect/>
          </a:stretch>
        </p:blipFill>
        <p:spPr>
          <a:xfrm>
            <a:off x="2955599" y="76201"/>
            <a:ext cx="6280803" cy="6288325"/>
          </a:xfrm>
          <a:prstGeom prst="rect">
            <a:avLst/>
          </a:prstGeom>
        </p:spPr>
      </p:pic>
      <p:sp>
        <p:nvSpPr>
          <p:cNvPr id="3" name="文字方塊 2">
            <a:extLst>
              <a:ext uri="{FF2B5EF4-FFF2-40B4-BE49-F238E27FC236}">
                <a16:creationId xmlns:a16="http://schemas.microsoft.com/office/drawing/2014/main" id="{F488317B-0C54-40AD-9BEF-D70D3175A511}"/>
              </a:ext>
            </a:extLst>
          </p:cNvPr>
          <p:cNvSpPr txBox="1"/>
          <p:nvPr/>
        </p:nvSpPr>
        <p:spPr>
          <a:xfrm>
            <a:off x="2011198" y="6304896"/>
            <a:ext cx="8169602" cy="461665"/>
          </a:xfrm>
          <a:prstGeom prst="rect">
            <a:avLst/>
          </a:prstGeom>
          <a:noFill/>
        </p:spPr>
        <p:txBody>
          <a:bodyPr wrap="square" rtlCol="0">
            <a:spAutoFit/>
          </a:bodyPr>
          <a:lstStyle/>
          <a:p>
            <a:pPr algn="ctr"/>
            <a:r>
              <a:rPr lang="en-US" altLang="zh-TW" dirty="0"/>
              <a:t>Cavendish Laboratory, University of Cambridge, 1953</a:t>
            </a:r>
            <a:endParaRPr lang="zh-TW" altLang="en-US" dirty="0"/>
          </a:p>
        </p:txBody>
      </p:sp>
    </p:spTree>
    <p:extLst>
      <p:ext uri="{BB962C8B-B14F-4D97-AF65-F5344CB8AC3E}">
        <p14:creationId xmlns:p14="http://schemas.microsoft.com/office/powerpoint/2010/main" val="12369231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56D9A03-7124-41CF-BC78-913C172363DE}"/>
              </a:ext>
            </a:extLst>
          </p:cNvPr>
          <p:cNvPicPr>
            <a:picLocks noChangeAspect="1"/>
          </p:cNvPicPr>
          <p:nvPr/>
        </p:nvPicPr>
        <p:blipFill>
          <a:blip r:embed="rId2"/>
          <a:stretch>
            <a:fillRect/>
          </a:stretch>
        </p:blipFill>
        <p:spPr>
          <a:xfrm>
            <a:off x="2047875" y="76201"/>
            <a:ext cx="8096250" cy="6372225"/>
          </a:xfrm>
          <a:prstGeom prst="rect">
            <a:avLst/>
          </a:prstGeom>
        </p:spPr>
      </p:pic>
      <p:sp>
        <p:nvSpPr>
          <p:cNvPr id="3" name="文字方塊 2">
            <a:extLst>
              <a:ext uri="{FF2B5EF4-FFF2-40B4-BE49-F238E27FC236}">
                <a16:creationId xmlns:a16="http://schemas.microsoft.com/office/drawing/2014/main" id="{DAB24DA3-AECF-4631-B8B4-EEE2A381DF44}"/>
              </a:ext>
            </a:extLst>
          </p:cNvPr>
          <p:cNvSpPr txBox="1"/>
          <p:nvPr/>
        </p:nvSpPr>
        <p:spPr>
          <a:xfrm>
            <a:off x="8686801" y="6448426"/>
            <a:ext cx="1457325" cy="461665"/>
          </a:xfrm>
          <a:prstGeom prst="rect">
            <a:avLst/>
          </a:prstGeom>
          <a:noFill/>
        </p:spPr>
        <p:txBody>
          <a:bodyPr wrap="square" rtlCol="0">
            <a:spAutoFit/>
          </a:bodyPr>
          <a:lstStyle/>
          <a:p>
            <a:pPr algn="r"/>
            <a:r>
              <a:rPr lang="en-US" altLang="zh-TW" dirty="0"/>
              <a:t>1981</a:t>
            </a:r>
            <a:endParaRPr lang="zh-TW" altLang="en-US" dirty="0"/>
          </a:p>
        </p:txBody>
      </p:sp>
    </p:spTree>
    <p:extLst>
      <p:ext uri="{BB962C8B-B14F-4D97-AF65-F5344CB8AC3E}">
        <p14:creationId xmlns:p14="http://schemas.microsoft.com/office/powerpoint/2010/main" val="41167501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C7AA0CB1-BE4B-4557-872D-F697B6364990}"/>
              </a:ext>
            </a:extLst>
          </p:cNvPr>
          <p:cNvPicPr>
            <a:picLocks noChangeAspect="1"/>
          </p:cNvPicPr>
          <p:nvPr/>
        </p:nvPicPr>
        <p:blipFill>
          <a:blip r:embed="rId2"/>
          <a:stretch>
            <a:fillRect/>
          </a:stretch>
        </p:blipFill>
        <p:spPr>
          <a:xfrm>
            <a:off x="2514600" y="0"/>
            <a:ext cx="4538382" cy="6858000"/>
          </a:xfrm>
          <a:prstGeom prst="rect">
            <a:avLst/>
          </a:prstGeom>
        </p:spPr>
      </p:pic>
      <p:sp>
        <p:nvSpPr>
          <p:cNvPr id="5" name="矩形 4">
            <a:extLst>
              <a:ext uri="{FF2B5EF4-FFF2-40B4-BE49-F238E27FC236}">
                <a16:creationId xmlns:a16="http://schemas.microsoft.com/office/drawing/2014/main" id="{1B7EC55B-EB44-49CB-99ED-DC591BFC76E7}"/>
              </a:ext>
            </a:extLst>
          </p:cNvPr>
          <p:cNvSpPr/>
          <p:nvPr/>
        </p:nvSpPr>
        <p:spPr>
          <a:xfrm>
            <a:off x="7351568" y="3962400"/>
            <a:ext cx="3448050" cy="1446550"/>
          </a:xfrm>
          <a:prstGeom prst="rect">
            <a:avLst/>
          </a:prstGeom>
        </p:spPr>
        <p:txBody>
          <a:bodyPr wrap="square">
            <a:spAutoFit/>
          </a:bodyPr>
          <a:lstStyle/>
          <a:p>
            <a:pPr algn="ctr"/>
            <a:r>
              <a:rPr lang="zh-TW" altLang="en-US" dirty="0">
                <a:latin typeface="Adobe 繁黑體 Std B" panose="020B0700000000000000" pitchFamily="34" charset="-120"/>
                <a:ea typeface="Adobe 繁黑體 Std B" panose="020B0700000000000000" pitchFamily="34" charset="-120"/>
              </a:rPr>
              <a:t>驚異的假說：克里克的「心」、「視」界</a:t>
            </a:r>
          </a:p>
          <a:p>
            <a:pPr algn="ctr"/>
            <a:r>
              <a:rPr lang="en-US" altLang="zh-TW" sz="2000" dirty="0">
                <a:latin typeface="Adobe 繁黑體 Std B" panose="020B0700000000000000" pitchFamily="34" charset="-120"/>
                <a:ea typeface="Adobe 繁黑體 Std B" panose="020B0700000000000000" pitchFamily="34" charset="-120"/>
              </a:rPr>
              <a:t>The Astonishing Hypothesis</a:t>
            </a:r>
          </a:p>
          <a:p>
            <a:pPr algn="ctr"/>
            <a:r>
              <a:rPr lang="en-US" altLang="zh-TW" sz="2000" dirty="0">
                <a:latin typeface="Adobe 繁黑體 Std B" panose="020B0700000000000000" pitchFamily="34" charset="-120"/>
                <a:ea typeface="Adobe 繁黑體 Std B" panose="020B0700000000000000" pitchFamily="34" charset="-120"/>
              </a:rPr>
              <a:t>1997</a:t>
            </a:r>
            <a:endParaRPr lang="zh-TW" altLang="en-US" sz="2000" dirty="0">
              <a:latin typeface="Adobe 繁黑體 Std B" panose="020B0700000000000000" pitchFamily="34" charset="-120"/>
              <a:ea typeface="Adobe 繁黑體 Std B" panose="020B0700000000000000" pitchFamily="34" charset="-120"/>
            </a:endParaRPr>
          </a:p>
        </p:txBody>
      </p:sp>
      <p:pic>
        <p:nvPicPr>
          <p:cNvPr id="1026" name="Picture 2" descr="驚異的假說| 克里克| 書籍| 天下文化">
            <a:extLst>
              <a:ext uri="{FF2B5EF4-FFF2-40B4-BE49-F238E27FC236}">
                <a16:creationId xmlns:a16="http://schemas.microsoft.com/office/drawing/2014/main" id="{19557740-2F14-49D8-AB4E-D3B282CDE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391" y="914400"/>
            <a:ext cx="2030405" cy="288607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693BDDDB-8588-468A-B1E7-27C54BA80BF9}"/>
              </a:ext>
            </a:extLst>
          </p:cNvPr>
          <p:cNvSpPr/>
          <p:nvPr/>
        </p:nvSpPr>
        <p:spPr>
          <a:xfrm>
            <a:off x="7073302" y="6400800"/>
            <a:ext cx="1710725" cy="400110"/>
          </a:xfrm>
          <a:prstGeom prst="rect">
            <a:avLst/>
          </a:prstGeom>
        </p:spPr>
        <p:txBody>
          <a:bodyPr wrap="none">
            <a:spAutoFit/>
          </a:bodyPr>
          <a:lstStyle/>
          <a:p>
            <a:r>
              <a:rPr lang="en-US" altLang="zh-TW" sz="2000" dirty="0">
                <a:latin typeface="Adobe 繁黑體 Std B" panose="020B0700000000000000" pitchFamily="34" charset="-120"/>
                <a:ea typeface="Adobe 繁黑體 Std B" panose="020B0700000000000000" pitchFamily="34" charset="-120"/>
              </a:rPr>
              <a:t>(July 1, 1995)</a:t>
            </a:r>
            <a:endParaRPr lang="zh-TW" altLang="en-US" sz="2000" dirty="0">
              <a:latin typeface="Adobe 繁黑體 Std B" panose="020B0700000000000000" pitchFamily="34" charset="-120"/>
              <a:ea typeface="Adobe 繁黑體 Std B" panose="020B0700000000000000" pitchFamily="34" charset="-120"/>
            </a:endParaRPr>
          </a:p>
        </p:txBody>
      </p:sp>
    </p:spTree>
    <p:extLst>
      <p:ext uri="{BB962C8B-B14F-4D97-AF65-F5344CB8AC3E}">
        <p14:creationId xmlns:p14="http://schemas.microsoft.com/office/powerpoint/2010/main" val="2578026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0509C37-8899-401E-92A7-68B90F627490}"/>
              </a:ext>
            </a:extLst>
          </p:cNvPr>
          <p:cNvPicPr>
            <a:picLocks noChangeAspect="1"/>
          </p:cNvPicPr>
          <p:nvPr/>
        </p:nvPicPr>
        <p:blipFill>
          <a:blip r:embed="rId2"/>
          <a:stretch>
            <a:fillRect/>
          </a:stretch>
        </p:blipFill>
        <p:spPr>
          <a:xfrm>
            <a:off x="3906926" y="228600"/>
            <a:ext cx="4170274" cy="6096891"/>
          </a:xfrm>
          <a:prstGeom prst="rect">
            <a:avLst/>
          </a:prstGeom>
        </p:spPr>
      </p:pic>
      <p:pic>
        <p:nvPicPr>
          <p:cNvPr id="3" name="圖片 2">
            <a:extLst>
              <a:ext uri="{FF2B5EF4-FFF2-40B4-BE49-F238E27FC236}">
                <a16:creationId xmlns:a16="http://schemas.microsoft.com/office/drawing/2014/main" id="{7198732C-9B51-48A2-AAF6-4DDEEDD23EA5}"/>
              </a:ext>
            </a:extLst>
          </p:cNvPr>
          <p:cNvPicPr>
            <a:picLocks noChangeAspect="1"/>
          </p:cNvPicPr>
          <p:nvPr/>
        </p:nvPicPr>
        <p:blipFill>
          <a:blip r:embed="rId3"/>
          <a:stretch>
            <a:fillRect/>
          </a:stretch>
        </p:blipFill>
        <p:spPr>
          <a:xfrm>
            <a:off x="8208645" y="4268090"/>
            <a:ext cx="1371600" cy="2057400"/>
          </a:xfrm>
          <a:prstGeom prst="rect">
            <a:avLst/>
          </a:prstGeom>
        </p:spPr>
      </p:pic>
      <p:sp>
        <p:nvSpPr>
          <p:cNvPr id="4" name="文字方塊 3">
            <a:extLst>
              <a:ext uri="{FF2B5EF4-FFF2-40B4-BE49-F238E27FC236}">
                <a16:creationId xmlns:a16="http://schemas.microsoft.com/office/drawing/2014/main" id="{C22F0D06-0920-467E-8BAB-7E39A9C428E2}"/>
              </a:ext>
            </a:extLst>
          </p:cNvPr>
          <p:cNvSpPr txBox="1"/>
          <p:nvPr/>
        </p:nvSpPr>
        <p:spPr>
          <a:xfrm>
            <a:off x="6619876" y="6325491"/>
            <a:ext cx="1457325" cy="461665"/>
          </a:xfrm>
          <a:prstGeom prst="rect">
            <a:avLst/>
          </a:prstGeom>
          <a:noFill/>
        </p:spPr>
        <p:txBody>
          <a:bodyPr wrap="square" rtlCol="0">
            <a:spAutoFit/>
          </a:bodyPr>
          <a:lstStyle/>
          <a:p>
            <a:pPr algn="r"/>
            <a:r>
              <a:rPr lang="en-US" altLang="zh-TW" dirty="0"/>
              <a:t>1995</a:t>
            </a:r>
            <a:endParaRPr lang="zh-TW" altLang="en-US" dirty="0"/>
          </a:p>
        </p:txBody>
      </p:sp>
    </p:spTree>
    <p:extLst>
      <p:ext uri="{BB962C8B-B14F-4D97-AF65-F5344CB8AC3E}">
        <p14:creationId xmlns:p14="http://schemas.microsoft.com/office/powerpoint/2010/main" val="214410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3AA9A3DB-4D09-4A34-AF17-045520008EA4}"/>
              </a:ext>
            </a:extLst>
          </p:cNvPr>
          <p:cNvSpPr>
            <a:spLocks noGrp="1"/>
          </p:cNvSpPr>
          <p:nvPr>
            <p:ph idx="1"/>
          </p:nvPr>
        </p:nvSpPr>
        <p:spPr>
          <a:xfrm>
            <a:off x="763394" y="1482958"/>
            <a:ext cx="10515600" cy="4841642"/>
          </a:xfrm>
        </p:spPr>
        <p:txBody>
          <a:bodyPr>
            <a:noAutofit/>
          </a:bodyPr>
          <a:lstStyle/>
          <a:p>
            <a:pPr>
              <a:lnSpc>
                <a:spcPct val="100000"/>
              </a:lnSpc>
              <a:spcBef>
                <a:spcPts val="1200"/>
              </a:spcBef>
            </a:pPr>
            <a:r>
              <a:rPr lang="zh-TW" altLang="en-US" sz="3200" spc="300" dirty="0">
                <a:latin typeface="微軟正黑體" panose="020B0604030504040204" pitchFamily="34" charset="-120"/>
                <a:ea typeface="微軟正黑體" panose="020B0604030504040204" pitchFamily="34" charset="-120"/>
              </a:rPr>
              <a:t>每週課程結束後，需上傳</a:t>
            </a:r>
            <a:r>
              <a:rPr lang="en-US" altLang="zh-TW" sz="3200" spc="300" dirty="0">
                <a:latin typeface="微軟正黑體" panose="020B0604030504040204" pitchFamily="34" charset="-120"/>
                <a:ea typeface="微軟正黑體" panose="020B0604030504040204" pitchFamily="34" charset="-120"/>
              </a:rPr>
              <a:t>600</a:t>
            </a:r>
            <a:r>
              <a:rPr lang="zh-TW" altLang="en-US" sz="3200" spc="300" dirty="0">
                <a:latin typeface="微軟正黑體" panose="020B0604030504040204" pitchFamily="34" charset="-120"/>
                <a:ea typeface="微軟正黑體" panose="020B0604030504040204" pitchFamily="34" charset="-120"/>
              </a:rPr>
              <a:t>字課程心得，</a:t>
            </a:r>
            <a:r>
              <a:rPr lang="zh-TW" altLang="en-US" sz="3200" b="1" spc="300" dirty="0">
                <a:solidFill>
                  <a:srgbClr val="FF0000"/>
                </a:solidFill>
                <a:latin typeface="微軟正黑體" panose="020B0604030504040204" pitchFamily="34" charset="-120"/>
                <a:ea typeface="微軟正黑體" panose="020B0604030504040204" pitchFamily="34" charset="-120"/>
              </a:rPr>
              <a:t>於下週上課時間前繳交。</a:t>
            </a:r>
            <a:endParaRPr lang="en-US" altLang="zh-TW" sz="3200" b="1" spc="300" dirty="0">
              <a:solidFill>
                <a:srgbClr val="FF0000"/>
              </a:solidFill>
              <a:latin typeface="微軟正黑體" panose="020B0604030504040204" pitchFamily="34" charset="-120"/>
              <a:ea typeface="微軟正黑體" panose="020B0604030504040204" pitchFamily="34" charset="-120"/>
            </a:endParaRPr>
          </a:p>
          <a:p>
            <a:pPr>
              <a:lnSpc>
                <a:spcPct val="100000"/>
              </a:lnSpc>
              <a:spcBef>
                <a:spcPts val="1200"/>
              </a:spcBef>
            </a:pPr>
            <a:r>
              <a:rPr lang="zh-TW" altLang="en-US" sz="3200" spc="300" dirty="0">
                <a:latin typeface="微軟正黑體" panose="020B0604030504040204" pitchFamily="34" charset="-120"/>
                <a:ea typeface="微軟正黑體" panose="020B0604030504040204" pitchFamily="34" charset="-120"/>
              </a:rPr>
              <a:t>在自己的</a:t>
            </a:r>
            <a:r>
              <a:rPr lang="en-US" altLang="zh-TW" sz="3200" spc="300" dirty="0">
                <a:latin typeface="微軟正黑體" panose="020B0604030504040204" pitchFamily="34" charset="-120"/>
                <a:ea typeface="微軟正黑體" panose="020B0604030504040204" pitchFamily="34" charset="-120"/>
              </a:rPr>
              <a:t>FB</a:t>
            </a:r>
            <a:r>
              <a:rPr lang="zh-TW" altLang="en-US" sz="3200" spc="300" dirty="0">
                <a:latin typeface="微軟正黑體" panose="020B0604030504040204" pitchFamily="34" charset="-120"/>
                <a:ea typeface="微軟正黑體" panose="020B0604030504040204" pitchFamily="34" charset="-120"/>
              </a:rPr>
              <a:t>或</a:t>
            </a:r>
            <a:r>
              <a:rPr lang="en-US" altLang="zh-TW" sz="3200" spc="300" dirty="0">
                <a:latin typeface="微軟正黑體" panose="020B0604030504040204" pitchFamily="34" charset="-120"/>
                <a:ea typeface="微軟正黑體" panose="020B0604030504040204" pitchFamily="34" charset="-120"/>
              </a:rPr>
              <a:t>IG</a:t>
            </a:r>
            <a:r>
              <a:rPr lang="zh-TW" altLang="en-US" sz="3200" spc="300" dirty="0">
                <a:latin typeface="微軟正黑體" panose="020B0604030504040204" pitchFamily="34" charset="-120"/>
                <a:ea typeface="微軟正黑體" panose="020B0604030504040204" pitchFamily="34" charset="-120"/>
              </a:rPr>
              <a:t>上傳心得可加分。發文需附上一張課程圖片或影片並標記 </a:t>
            </a:r>
            <a:r>
              <a:rPr lang="en-US" altLang="zh-TW" sz="3200" spc="300" dirty="0">
                <a:latin typeface="微軟正黑體" panose="020B0604030504040204" pitchFamily="34" charset="-120"/>
                <a:ea typeface="微軟正黑體" panose="020B0604030504040204" pitchFamily="34" charset="-120"/>
              </a:rPr>
              <a:t>#</a:t>
            </a:r>
            <a:r>
              <a:rPr lang="zh-TW" altLang="en-US" sz="3200" spc="300" dirty="0">
                <a:latin typeface="微軟正黑體" panose="020B0604030504040204" pitchFamily="34" charset="-120"/>
                <a:ea typeface="微軟正黑體" panose="020B0604030504040204" pitchFamily="34" charset="-120"/>
              </a:rPr>
              <a:t>生命科學一，完成後截圖上傳至</a:t>
            </a:r>
            <a:r>
              <a:rPr lang="en-US" altLang="zh-TW" sz="3200" spc="300" dirty="0" err="1">
                <a:latin typeface="微軟正黑體" panose="020B0604030504040204" pitchFamily="34" charset="-120"/>
                <a:ea typeface="微軟正黑體" panose="020B0604030504040204" pitchFamily="34" charset="-120"/>
              </a:rPr>
              <a:t>eeclass</a:t>
            </a:r>
            <a:r>
              <a:rPr lang="zh-TW" altLang="en-US" sz="3200" spc="300" dirty="0">
                <a:latin typeface="微軟正黑體" panose="020B0604030504040204" pitchFamily="34" charset="-120"/>
                <a:ea typeface="微軟正黑體" panose="020B0604030504040204" pitchFamily="34" charset="-120"/>
              </a:rPr>
              <a:t>作業區。</a:t>
            </a:r>
            <a:endParaRPr lang="en-US" altLang="zh-TW" sz="3200" spc="300" dirty="0">
              <a:latin typeface="微軟正黑體" panose="020B0604030504040204" pitchFamily="34" charset="-120"/>
              <a:ea typeface="微軟正黑體" panose="020B0604030504040204" pitchFamily="34" charset="-120"/>
            </a:endParaRPr>
          </a:p>
          <a:p>
            <a:pPr>
              <a:lnSpc>
                <a:spcPct val="100000"/>
              </a:lnSpc>
              <a:spcBef>
                <a:spcPts val="1200"/>
              </a:spcBef>
            </a:pPr>
            <a:r>
              <a:rPr lang="zh-TW" altLang="en-US" sz="3200" spc="300" dirty="0">
                <a:latin typeface="微軟正黑體" panose="020B0604030504040204" pitchFamily="34" charset="-120"/>
                <a:ea typeface="微軟正黑體" panose="020B0604030504040204" pitchFamily="34" charset="-120"/>
              </a:rPr>
              <a:t>未標記課程、截圖不完整、字數過少或過多會視情況扣分。抄襲、遲交、發在限時動態都不計分。</a:t>
            </a:r>
            <a:endParaRPr lang="en-US" altLang="zh-TW" sz="3200" spc="300" dirty="0">
              <a:latin typeface="微軟正黑體" panose="020B0604030504040204" pitchFamily="34" charset="-120"/>
              <a:ea typeface="微軟正黑體" panose="020B0604030504040204" pitchFamily="34" charset="-120"/>
            </a:endParaRPr>
          </a:p>
          <a:p>
            <a:pPr>
              <a:spcBef>
                <a:spcPts val="1200"/>
              </a:spcBef>
            </a:pPr>
            <a:r>
              <a:rPr lang="zh-TW" altLang="en-US" sz="3200" dirty="0">
                <a:latin typeface="Adobe 繁黑體 Std B" panose="020B0700000000000000" pitchFamily="34" charset="-120"/>
                <a:ea typeface="Adobe 繁黑體 Std B" panose="020B0700000000000000" pitchFamily="34" charset="-120"/>
              </a:rPr>
              <a:t>全部心得公開分享：加學期總分</a:t>
            </a:r>
            <a:r>
              <a:rPr lang="en-US" altLang="zh-TW" sz="3200" dirty="0">
                <a:latin typeface="Adobe 繁黑體 Std B" panose="020B0700000000000000" pitchFamily="34" charset="-120"/>
                <a:ea typeface="Adobe 繁黑體 Std B" panose="020B0700000000000000" pitchFamily="34" charset="-120"/>
              </a:rPr>
              <a:t>2</a:t>
            </a:r>
            <a:r>
              <a:rPr lang="zh-TW" altLang="en-US" sz="3200" dirty="0">
                <a:latin typeface="Adobe 繁黑體 Std B" panose="020B0700000000000000" pitchFamily="34" charset="-120"/>
                <a:ea typeface="Adobe 繁黑體 Std B" panose="020B0700000000000000" pitchFamily="34" charset="-120"/>
              </a:rPr>
              <a:t>分</a:t>
            </a:r>
            <a:endParaRPr lang="zh-TW" altLang="zh-TW" sz="3200" kern="100" dirty="0">
              <a:latin typeface="Adobe 繁黑體 Std B" panose="020B0700000000000000" pitchFamily="34" charset="-120"/>
              <a:ea typeface="Adobe 繁黑體 Std B" panose="020B0700000000000000" pitchFamily="34" charset="-120"/>
              <a:cs typeface="Times New Roman" panose="02020603050405020304" pitchFamily="18" charset="0"/>
            </a:endParaRPr>
          </a:p>
          <a:p>
            <a:pPr>
              <a:lnSpc>
                <a:spcPct val="100000"/>
              </a:lnSpc>
            </a:pPr>
            <a:endParaRPr lang="en-US" altLang="zh-TW" sz="3200" spc="300" dirty="0">
              <a:latin typeface="微軟正黑體" panose="020B0604030504040204" pitchFamily="34" charset="-120"/>
              <a:ea typeface="微軟正黑體" panose="020B0604030504040204" pitchFamily="34" charset="-120"/>
            </a:endParaRPr>
          </a:p>
          <a:p>
            <a:pPr>
              <a:lnSpc>
                <a:spcPct val="100000"/>
              </a:lnSpc>
            </a:pPr>
            <a:endParaRPr lang="zh-TW" altLang="en-US" sz="3200" spc="300" dirty="0">
              <a:latin typeface="微軟正黑體" panose="020B0604030504040204" pitchFamily="34" charset="-120"/>
              <a:ea typeface="微軟正黑體" panose="020B0604030504040204" pitchFamily="34" charset="-120"/>
            </a:endParaRPr>
          </a:p>
        </p:txBody>
      </p:sp>
      <p:sp>
        <p:nvSpPr>
          <p:cNvPr id="6" name="標題 1">
            <a:extLst>
              <a:ext uri="{FF2B5EF4-FFF2-40B4-BE49-F238E27FC236}">
                <a16:creationId xmlns:a16="http://schemas.microsoft.com/office/drawing/2014/main" id="{332B4228-D2DC-A208-9BCF-2DBF4CABED0F}"/>
              </a:ext>
            </a:extLst>
          </p:cNvPr>
          <p:cNvSpPr>
            <a:spLocks noGrp="1"/>
          </p:cNvSpPr>
          <p:nvPr>
            <p:ph type="title"/>
          </p:nvPr>
        </p:nvSpPr>
        <p:spPr>
          <a:xfrm>
            <a:off x="763394" y="157395"/>
            <a:ext cx="10515600" cy="1325563"/>
          </a:xfrm>
        </p:spPr>
        <p:txBody>
          <a:bodyPr>
            <a:normAutofit/>
          </a:bodyPr>
          <a:lstStyle/>
          <a:p>
            <a:pPr algn="ctr"/>
            <a:r>
              <a:rPr lang="zh-TW" altLang="en-US" sz="3600" dirty="0">
                <a:latin typeface="微軟正黑體" panose="020B0604030504040204" pitchFamily="34" charset="-120"/>
                <a:ea typeface="微軟正黑體" panose="020B0604030504040204" pitchFamily="34" charset="-120"/>
              </a:rPr>
              <a:t>心得作業</a:t>
            </a:r>
          </a:p>
        </p:txBody>
      </p:sp>
    </p:spTree>
    <p:extLst>
      <p:ext uri="{BB962C8B-B14F-4D97-AF65-F5344CB8AC3E}">
        <p14:creationId xmlns:p14="http://schemas.microsoft.com/office/powerpoint/2010/main" val="3380191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6B9F0A0-43F3-48B6-BE9E-F0388B08E8B8}"/>
              </a:ext>
            </a:extLst>
          </p:cNvPr>
          <p:cNvPicPr>
            <a:picLocks noChangeAspect="1"/>
          </p:cNvPicPr>
          <p:nvPr/>
        </p:nvPicPr>
        <p:blipFill>
          <a:blip r:embed="rId2"/>
          <a:stretch>
            <a:fillRect/>
          </a:stretch>
        </p:blipFill>
        <p:spPr>
          <a:xfrm>
            <a:off x="3824288" y="0"/>
            <a:ext cx="4543425" cy="6858000"/>
          </a:xfrm>
          <a:prstGeom prst="rect">
            <a:avLst/>
          </a:prstGeom>
        </p:spPr>
      </p:pic>
      <p:sp>
        <p:nvSpPr>
          <p:cNvPr id="5" name="文字方塊 4">
            <a:extLst>
              <a:ext uri="{FF2B5EF4-FFF2-40B4-BE49-F238E27FC236}">
                <a16:creationId xmlns:a16="http://schemas.microsoft.com/office/drawing/2014/main" id="{323E4452-3244-429A-A529-2D467C5AD87F}"/>
              </a:ext>
            </a:extLst>
          </p:cNvPr>
          <p:cNvSpPr txBox="1"/>
          <p:nvPr/>
        </p:nvSpPr>
        <p:spPr>
          <a:xfrm>
            <a:off x="8388033" y="6396336"/>
            <a:ext cx="1457325" cy="461665"/>
          </a:xfrm>
          <a:prstGeom prst="rect">
            <a:avLst/>
          </a:prstGeom>
          <a:noFill/>
        </p:spPr>
        <p:txBody>
          <a:bodyPr wrap="square" rtlCol="0">
            <a:spAutoFit/>
          </a:bodyPr>
          <a:lstStyle/>
          <a:p>
            <a:r>
              <a:rPr lang="en-US" altLang="zh-TW" dirty="0"/>
              <a:t>2021</a:t>
            </a:r>
            <a:endParaRPr lang="zh-TW" altLang="en-US" dirty="0"/>
          </a:p>
        </p:txBody>
      </p:sp>
      <p:pic>
        <p:nvPicPr>
          <p:cNvPr id="2" name="圖片 1">
            <a:extLst>
              <a:ext uri="{FF2B5EF4-FFF2-40B4-BE49-F238E27FC236}">
                <a16:creationId xmlns:a16="http://schemas.microsoft.com/office/drawing/2014/main" id="{E621C12D-E6F2-4B23-A764-656CF70F153D}"/>
              </a:ext>
            </a:extLst>
          </p:cNvPr>
          <p:cNvPicPr>
            <a:picLocks noChangeAspect="1"/>
          </p:cNvPicPr>
          <p:nvPr/>
        </p:nvPicPr>
        <p:blipFill>
          <a:blip r:embed="rId3"/>
          <a:stretch>
            <a:fillRect/>
          </a:stretch>
        </p:blipFill>
        <p:spPr>
          <a:xfrm>
            <a:off x="8411479" y="4533856"/>
            <a:ext cx="1924050" cy="1862480"/>
          </a:xfrm>
          <a:prstGeom prst="rect">
            <a:avLst/>
          </a:prstGeom>
        </p:spPr>
      </p:pic>
    </p:spTree>
    <p:extLst>
      <p:ext uri="{BB962C8B-B14F-4D97-AF65-F5344CB8AC3E}">
        <p14:creationId xmlns:p14="http://schemas.microsoft.com/office/powerpoint/2010/main" val="260867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E823751-40D8-4A77-9B9C-40695DD60DD6}"/>
              </a:ext>
            </a:extLst>
          </p:cNvPr>
          <p:cNvPicPr>
            <a:picLocks noChangeAspect="1"/>
          </p:cNvPicPr>
          <p:nvPr/>
        </p:nvPicPr>
        <p:blipFill>
          <a:blip r:embed="rId2"/>
          <a:stretch>
            <a:fillRect/>
          </a:stretch>
        </p:blipFill>
        <p:spPr>
          <a:xfrm>
            <a:off x="3582378" y="0"/>
            <a:ext cx="5027245" cy="6858000"/>
          </a:xfrm>
          <a:prstGeom prst="rect">
            <a:avLst/>
          </a:prstGeom>
        </p:spPr>
      </p:pic>
      <p:sp>
        <p:nvSpPr>
          <p:cNvPr id="3" name="文字方塊 2">
            <a:extLst>
              <a:ext uri="{FF2B5EF4-FFF2-40B4-BE49-F238E27FC236}">
                <a16:creationId xmlns:a16="http://schemas.microsoft.com/office/drawing/2014/main" id="{FFC73597-A140-4930-B7E5-B5DF05580605}"/>
              </a:ext>
            </a:extLst>
          </p:cNvPr>
          <p:cNvSpPr txBox="1"/>
          <p:nvPr/>
        </p:nvSpPr>
        <p:spPr>
          <a:xfrm>
            <a:off x="8610601" y="6396336"/>
            <a:ext cx="1457325" cy="461665"/>
          </a:xfrm>
          <a:prstGeom prst="rect">
            <a:avLst/>
          </a:prstGeom>
          <a:noFill/>
        </p:spPr>
        <p:txBody>
          <a:bodyPr wrap="square" rtlCol="0">
            <a:spAutoFit/>
          </a:bodyPr>
          <a:lstStyle/>
          <a:p>
            <a:r>
              <a:rPr lang="en-US" altLang="zh-TW" dirty="0"/>
              <a:t>2021</a:t>
            </a:r>
            <a:endParaRPr lang="zh-TW" altLang="en-US" dirty="0"/>
          </a:p>
        </p:txBody>
      </p:sp>
    </p:spTree>
    <p:extLst>
      <p:ext uri="{BB962C8B-B14F-4D97-AF65-F5344CB8AC3E}">
        <p14:creationId xmlns:p14="http://schemas.microsoft.com/office/powerpoint/2010/main" val="493056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EF7701F-26D2-47E7-9904-C9021D5999CA}"/>
              </a:ext>
            </a:extLst>
          </p:cNvPr>
          <p:cNvSpPr txBox="1"/>
          <p:nvPr/>
        </p:nvSpPr>
        <p:spPr>
          <a:xfrm>
            <a:off x="1981200" y="2286000"/>
            <a:ext cx="8229600" cy="1785104"/>
          </a:xfrm>
          <a:prstGeom prst="rect">
            <a:avLst/>
          </a:prstGeom>
          <a:noFill/>
        </p:spPr>
        <p:txBody>
          <a:bodyPr wrap="square" rtlCol="0">
            <a:spAutoFit/>
          </a:bodyPr>
          <a:lstStyle/>
          <a:p>
            <a:pPr algn="ctr">
              <a:spcBef>
                <a:spcPts val="1200"/>
              </a:spcBef>
            </a:pPr>
            <a:r>
              <a:rPr lang="en-US" altLang="zh-TW" sz="3600" b="1" dirty="0"/>
              <a:t>The NASA definition of life</a:t>
            </a:r>
          </a:p>
          <a:p>
            <a:pPr>
              <a:spcBef>
                <a:spcPts val="1200"/>
              </a:spcBef>
            </a:pPr>
            <a:r>
              <a:rPr lang="en-US" altLang="zh-TW" sz="3200" dirty="0"/>
              <a:t>Life is a self-sustaining chemical system capable of Darwinian evolution</a:t>
            </a:r>
            <a:r>
              <a:rPr lang="zh-TW" altLang="en-US" sz="3200" dirty="0"/>
              <a:t> </a:t>
            </a:r>
            <a:r>
              <a:rPr lang="en-US" altLang="zh-TW" sz="3200" dirty="0"/>
              <a:t>(1992)</a:t>
            </a:r>
            <a:endParaRPr lang="zh-TW" altLang="en-US" sz="3200" dirty="0"/>
          </a:p>
        </p:txBody>
      </p:sp>
      <p:pic>
        <p:nvPicPr>
          <p:cNvPr id="3" name="圖片 2">
            <a:extLst>
              <a:ext uri="{FF2B5EF4-FFF2-40B4-BE49-F238E27FC236}">
                <a16:creationId xmlns:a16="http://schemas.microsoft.com/office/drawing/2014/main" id="{638759C2-C31A-4425-B5AC-0648FCD6B59C}"/>
              </a:ext>
            </a:extLst>
          </p:cNvPr>
          <p:cNvPicPr>
            <a:picLocks noChangeAspect="1"/>
          </p:cNvPicPr>
          <p:nvPr/>
        </p:nvPicPr>
        <p:blipFill>
          <a:blip r:embed="rId2"/>
          <a:stretch>
            <a:fillRect/>
          </a:stretch>
        </p:blipFill>
        <p:spPr>
          <a:xfrm>
            <a:off x="1676400" y="304800"/>
            <a:ext cx="5029200" cy="1143000"/>
          </a:xfrm>
          <a:prstGeom prst="rect">
            <a:avLst/>
          </a:prstGeom>
        </p:spPr>
      </p:pic>
    </p:spTree>
    <p:extLst>
      <p:ext uri="{BB962C8B-B14F-4D97-AF65-F5344CB8AC3E}">
        <p14:creationId xmlns:p14="http://schemas.microsoft.com/office/powerpoint/2010/main" val="567724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ectroscopy_of_exoplanet">
            <a:extLst>
              <a:ext uri="{FF2B5EF4-FFF2-40B4-BE49-F238E27FC236}">
                <a16:creationId xmlns:a16="http://schemas.microsoft.com/office/drawing/2014/main" id="{7AE4300F-43BC-4107-82AA-DF0B9EDB5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14388"/>
            <a:ext cx="12192000"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488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DFB19E3-0A3D-48A4-A13C-B34D7C0AAADC}"/>
              </a:ext>
            </a:extLst>
          </p:cNvPr>
          <p:cNvPicPr>
            <a:picLocks noChangeAspect="1"/>
          </p:cNvPicPr>
          <p:nvPr/>
        </p:nvPicPr>
        <p:blipFill>
          <a:blip r:embed="rId2"/>
          <a:stretch>
            <a:fillRect/>
          </a:stretch>
        </p:blipFill>
        <p:spPr>
          <a:xfrm>
            <a:off x="1524000" y="1683220"/>
            <a:ext cx="9144000" cy="3726980"/>
          </a:xfrm>
          <a:prstGeom prst="rect">
            <a:avLst/>
          </a:prstGeom>
        </p:spPr>
      </p:pic>
      <p:pic>
        <p:nvPicPr>
          <p:cNvPr id="4" name="圖片 3">
            <a:extLst>
              <a:ext uri="{FF2B5EF4-FFF2-40B4-BE49-F238E27FC236}">
                <a16:creationId xmlns:a16="http://schemas.microsoft.com/office/drawing/2014/main" id="{407EB033-3615-48CC-A098-25FEC2A9598F}"/>
              </a:ext>
            </a:extLst>
          </p:cNvPr>
          <p:cNvPicPr>
            <a:picLocks noChangeAspect="1"/>
          </p:cNvPicPr>
          <p:nvPr/>
        </p:nvPicPr>
        <p:blipFill>
          <a:blip r:embed="rId3"/>
          <a:stretch>
            <a:fillRect/>
          </a:stretch>
        </p:blipFill>
        <p:spPr>
          <a:xfrm>
            <a:off x="6341328" y="152400"/>
            <a:ext cx="4326673" cy="1148576"/>
          </a:xfrm>
          <a:prstGeom prst="rect">
            <a:avLst/>
          </a:prstGeom>
        </p:spPr>
      </p:pic>
      <p:pic>
        <p:nvPicPr>
          <p:cNvPr id="5" name="圖片 4">
            <a:extLst>
              <a:ext uri="{FF2B5EF4-FFF2-40B4-BE49-F238E27FC236}">
                <a16:creationId xmlns:a16="http://schemas.microsoft.com/office/drawing/2014/main" id="{A3A73B83-AC56-46D2-A7AD-C10E53D3F56F}"/>
              </a:ext>
            </a:extLst>
          </p:cNvPr>
          <p:cNvPicPr>
            <a:picLocks noChangeAspect="1"/>
          </p:cNvPicPr>
          <p:nvPr/>
        </p:nvPicPr>
        <p:blipFill>
          <a:blip r:embed="rId4"/>
          <a:stretch>
            <a:fillRect/>
          </a:stretch>
        </p:blipFill>
        <p:spPr>
          <a:xfrm>
            <a:off x="1524000" y="2902421"/>
            <a:ext cx="2819400" cy="539003"/>
          </a:xfrm>
          <a:prstGeom prst="rect">
            <a:avLst/>
          </a:prstGeom>
        </p:spPr>
      </p:pic>
    </p:spTree>
    <p:extLst>
      <p:ext uri="{BB962C8B-B14F-4D97-AF65-F5344CB8AC3E}">
        <p14:creationId xmlns:p14="http://schemas.microsoft.com/office/powerpoint/2010/main" val="3754031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FC5FC44-3036-447B-A3E7-315F7D2E6485}"/>
              </a:ext>
            </a:extLst>
          </p:cNvPr>
          <p:cNvSpPr txBox="1"/>
          <p:nvPr/>
        </p:nvSpPr>
        <p:spPr>
          <a:xfrm>
            <a:off x="2514600" y="2921168"/>
            <a:ext cx="7162800" cy="1015663"/>
          </a:xfrm>
          <a:prstGeom prst="rect">
            <a:avLst/>
          </a:prstGeom>
          <a:noFill/>
        </p:spPr>
        <p:txBody>
          <a:bodyPr wrap="square" rtlCol="0">
            <a:spAutoFit/>
          </a:bodyPr>
          <a:lstStyle/>
          <a:p>
            <a:pPr algn="ctr"/>
            <a:r>
              <a:rPr lang="zh-TW" altLang="en-US" sz="6000" dirty="0">
                <a:latin typeface="Adobe 繁黑體 Std B" panose="020B0700000000000000" pitchFamily="34" charset="-120"/>
                <a:ea typeface="Adobe 繁黑體 Std B" panose="020B0700000000000000" pitchFamily="34" charset="-120"/>
              </a:rPr>
              <a:t>半活著</a:t>
            </a:r>
          </a:p>
        </p:txBody>
      </p:sp>
    </p:spTree>
    <p:extLst>
      <p:ext uri="{BB962C8B-B14F-4D97-AF65-F5344CB8AC3E}">
        <p14:creationId xmlns:p14="http://schemas.microsoft.com/office/powerpoint/2010/main" val="25484090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E14004B3-B1F0-46B0-A79E-275A3C6BDDAA}"/>
              </a:ext>
            </a:extLst>
          </p:cNvPr>
          <p:cNvPicPr>
            <a:picLocks noChangeAspect="1"/>
          </p:cNvPicPr>
          <p:nvPr/>
        </p:nvPicPr>
        <p:blipFill>
          <a:blip r:embed="rId2"/>
          <a:stretch>
            <a:fillRect/>
          </a:stretch>
        </p:blipFill>
        <p:spPr>
          <a:xfrm>
            <a:off x="2286000" y="1285875"/>
            <a:ext cx="7620000" cy="4286250"/>
          </a:xfrm>
          <a:prstGeom prst="rect">
            <a:avLst/>
          </a:prstGeom>
        </p:spPr>
      </p:pic>
      <p:sp>
        <p:nvSpPr>
          <p:cNvPr id="3" name="文字方塊 2">
            <a:extLst>
              <a:ext uri="{FF2B5EF4-FFF2-40B4-BE49-F238E27FC236}">
                <a16:creationId xmlns:a16="http://schemas.microsoft.com/office/drawing/2014/main" id="{CD30A00B-845F-45CF-AEDE-64117DDD20C4}"/>
              </a:ext>
            </a:extLst>
          </p:cNvPr>
          <p:cNvSpPr txBox="1"/>
          <p:nvPr/>
        </p:nvSpPr>
        <p:spPr>
          <a:xfrm>
            <a:off x="3238500" y="755006"/>
            <a:ext cx="5715000" cy="461665"/>
          </a:xfrm>
          <a:prstGeom prst="rect">
            <a:avLst/>
          </a:prstGeom>
          <a:noFill/>
        </p:spPr>
        <p:txBody>
          <a:bodyPr wrap="square" rtlCol="0">
            <a:spAutoFit/>
          </a:bodyPr>
          <a:lstStyle/>
          <a:p>
            <a:pPr algn="ctr"/>
            <a:r>
              <a:rPr lang="en-US" altLang="zh-TW" dirty="0"/>
              <a:t>COVID-19</a:t>
            </a:r>
            <a:endParaRPr lang="zh-TW" altLang="en-US" dirty="0"/>
          </a:p>
        </p:txBody>
      </p:sp>
    </p:spTree>
    <p:extLst>
      <p:ext uri="{BB962C8B-B14F-4D97-AF65-F5344CB8AC3E}">
        <p14:creationId xmlns:p14="http://schemas.microsoft.com/office/powerpoint/2010/main" val="22150987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E79D7B6-7C5A-4A00-A791-79CFD701B5B7}"/>
              </a:ext>
            </a:extLst>
          </p:cNvPr>
          <p:cNvPicPr>
            <a:picLocks noChangeAspect="1"/>
          </p:cNvPicPr>
          <p:nvPr/>
        </p:nvPicPr>
        <p:blipFill>
          <a:blip r:embed="rId2"/>
          <a:stretch>
            <a:fillRect/>
          </a:stretch>
        </p:blipFill>
        <p:spPr>
          <a:xfrm>
            <a:off x="1708574" y="0"/>
            <a:ext cx="8774852" cy="6858000"/>
          </a:xfrm>
          <a:prstGeom prst="rect">
            <a:avLst/>
          </a:prstGeom>
        </p:spPr>
      </p:pic>
    </p:spTree>
    <p:extLst>
      <p:ext uri="{BB962C8B-B14F-4D97-AF65-F5344CB8AC3E}">
        <p14:creationId xmlns:p14="http://schemas.microsoft.com/office/powerpoint/2010/main" val="3672912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6E4C0DA6-2123-45DC-8378-5E2D4DB34B5B}"/>
              </a:ext>
            </a:extLst>
          </p:cNvPr>
          <p:cNvPicPr>
            <a:picLocks noChangeAspect="1"/>
          </p:cNvPicPr>
          <p:nvPr/>
        </p:nvPicPr>
        <p:blipFill>
          <a:blip r:embed="rId2"/>
          <a:stretch>
            <a:fillRect/>
          </a:stretch>
        </p:blipFill>
        <p:spPr>
          <a:xfrm>
            <a:off x="2552700" y="914400"/>
            <a:ext cx="7086600" cy="5314950"/>
          </a:xfrm>
          <a:prstGeom prst="rect">
            <a:avLst/>
          </a:prstGeom>
        </p:spPr>
      </p:pic>
      <p:sp>
        <p:nvSpPr>
          <p:cNvPr id="4" name="矩形 3">
            <a:extLst>
              <a:ext uri="{FF2B5EF4-FFF2-40B4-BE49-F238E27FC236}">
                <a16:creationId xmlns:a16="http://schemas.microsoft.com/office/drawing/2014/main" id="{57154F1D-FD7B-4DFB-AE7D-AB019F4E493A}"/>
              </a:ext>
            </a:extLst>
          </p:cNvPr>
          <p:cNvSpPr/>
          <p:nvPr/>
        </p:nvSpPr>
        <p:spPr>
          <a:xfrm>
            <a:off x="5258271" y="452736"/>
            <a:ext cx="1675459" cy="461665"/>
          </a:xfrm>
          <a:prstGeom prst="rect">
            <a:avLst/>
          </a:prstGeom>
        </p:spPr>
        <p:txBody>
          <a:bodyPr wrap="none">
            <a:spAutoFit/>
          </a:bodyPr>
          <a:lstStyle/>
          <a:p>
            <a:pPr algn="ctr"/>
            <a:r>
              <a:rPr lang="en-US" altLang="zh-TW" dirty="0"/>
              <a:t>Cabbages </a:t>
            </a:r>
            <a:endParaRPr lang="zh-TW" altLang="en-US" dirty="0"/>
          </a:p>
        </p:txBody>
      </p:sp>
    </p:spTree>
    <p:extLst>
      <p:ext uri="{BB962C8B-B14F-4D97-AF65-F5344CB8AC3E}">
        <p14:creationId xmlns:p14="http://schemas.microsoft.com/office/powerpoint/2010/main" val="12631955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86BC863-65FA-459E-8B3B-B571D98D8EE3}"/>
              </a:ext>
            </a:extLst>
          </p:cNvPr>
          <p:cNvPicPr>
            <a:picLocks noChangeAspect="1"/>
          </p:cNvPicPr>
          <p:nvPr/>
        </p:nvPicPr>
        <p:blipFill>
          <a:blip r:embed="rId2"/>
          <a:stretch>
            <a:fillRect/>
          </a:stretch>
        </p:blipFill>
        <p:spPr>
          <a:xfrm>
            <a:off x="1914525" y="685800"/>
            <a:ext cx="8362950" cy="3086100"/>
          </a:xfrm>
          <a:prstGeom prst="rect">
            <a:avLst/>
          </a:prstGeom>
        </p:spPr>
      </p:pic>
      <p:sp>
        <p:nvSpPr>
          <p:cNvPr id="3" name="矩形 2">
            <a:extLst>
              <a:ext uri="{FF2B5EF4-FFF2-40B4-BE49-F238E27FC236}">
                <a16:creationId xmlns:a16="http://schemas.microsoft.com/office/drawing/2014/main" id="{F18F419C-E5C6-471B-9079-DA9CA2B8405A}"/>
              </a:ext>
            </a:extLst>
          </p:cNvPr>
          <p:cNvSpPr/>
          <p:nvPr/>
        </p:nvSpPr>
        <p:spPr>
          <a:xfrm>
            <a:off x="1914525" y="3937298"/>
            <a:ext cx="8362950" cy="1938992"/>
          </a:xfrm>
          <a:prstGeom prst="rect">
            <a:avLst/>
          </a:prstGeom>
        </p:spPr>
        <p:txBody>
          <a:bodyPr wrap="square">
            <a:spAutoFit/>
          </a:bodyPr>
          <a:lstStyle/>
          <a:p>
            <a:r>
              <a:rPr lang="en-US" altLang="zh-TW" b="1" dirty="0">
                <a:solidFill>
                  <a:srgbClr val="000000"/>
                </a:solidFill>
                <a:latin typeface="Helvetica Neue"/>
              </a:rPr>
              <a:t>Circadian rhythms help protect produce from herbivores.</a:t>
            </a:r>
            <a:r>
              <a:rPr lang="en-US" altLang="zh-TW" dirty="0">
                <a:solidFill>
                  <a:srgbClr val="000000"/>
                </a:solidFill>
                <a:latin typeface="Helvetica Neue"/>
              </a:rPr>
              <a:t> Samples from cabbages kept in (A) cyclic “in phase” light, (B) constant light, or (C) constant dark conditions were fed to larvae. Cabbages kept in constant light or constant dark sustained the most damage.</a:t>
            </a:r>
            <a:endParaRPr lang="zh-TW" altLang="en-US" dirty="0"/>
          </a:p>
        </p:txBody>
      </p:sp>
      <p:sp>
        <p:nvSpPr>
          <p:cNvPr id="4" name="文字方塊 3">
            <a:extLst>
              <a:ext uri="{FF2B5EF4-FFF2-40B4-BE49-F238E27FC236}">
                <a16:creationId xmlns:a16="http://schemas.microsoft.com/office/drawing/2014/main" id="{9E61F0B6-015A-41E9-8854-742CDFFEC02E}"/>
              </a:ext>
            </a:extLst>
          </p:cNvPr>
          <p:cNvSpPr txBox="1"/>
          <p:nvPr/>
        </p:nvSpPr>
        <p:spPr>
          <a:xfrm>
            <a:off x="6553200" y="6324600"/>
            <a:ext cx="3886200" cy="461665"/>
          </a:xfrm>
          <a:prstGeom prst="rect">
            <a:avLst/>
          </a:prstGeom>
          <a:noFill/>
        </p:spPr>
        <p:txBody>
          <a:bodyPr wrap="square" rtlCol="0">
            <a:spAutoFit/>
          </a:bodyPr>
          <a:lstStyle/>
          <a:p>
            <a:pPr algn="r"/>
            <a:r>
              <a:rPr lang="en-US" altLang="zh-TW" dirty="0"/>
              <a:t>Current Biology 2013</a:t>
            </a:r>
            <a:endParaRPr lang="zh-TW" altLang="en-US" dirty="0"/>
          </a:p>
        </p:txBody>
      </p:sp>
    </p:spTree>
    <p:extLst>
      <p:ext uri="{BB962C8B-B14F-4D97-AF65-F5344CB8AC3E}">
        <p14:creationId xmlns:p14="http://schemas.microsoft.com/office/powerpoint/2010/main" val="3253719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D50353B-5695-29F2-FC2B-4D393DBCC51E}"/>
              </a:ext>
            </a:extLst>
          </p:cNvPr>
          <p:cNvSpPr>
            <a:spLocks noGrp="1"/>
          </p:cNvSpPr>
          <p:nvPr>
            <p:ph idx="1"/>
          </p:nvPr>
        </p:nvSpPr>
        <p:spPr>
          <a:xfrm>
            <a:off x="633761" y="1295400"/>
            <a:ext cx="11582400" cy="4525963"/>
          </a:xfrm>
        </p:spPr>
        <p:txBody>
          <a:bodyPr>
            <a:normAutofit/>
          </a:bodyPr>
          <a:lstStyle/>
          <a:p>
            <a:r>
              <a:rPr lang="zh-TW" altLang="en-US" sz="3200" spc="300" dirty="0">
                <a:latin typeface="微軟正黑體" panose="020B0604030504040204" pitchFamily="34" charset="-120"/>
                <a:ea typeface="微軟正黑體" panose="020B0604030504040204" pitchFamily="34" charset="-120"/>
              </a:rPr>
              <a:t>心得內容延伸想法、查詢資料並附上來源 </a:t>
            </a:r>
            <a:r>
              <a:rPr lang="en-US" altLang="zh-TW" sz="3200" spc="300" dirty="0">
                <a:latin typeface="微軟正黑體" panose="020B0604030504040204" pitchFamily="34" charset="-120"/>
                <a:ea typeface="微軟正黑體" panose="020B0604030504040204" pitchFamily="34" charset="-120"/>
              </a:rPr>
              <a:t>–</a:t>
            </a:r>
            <a:r>
              <a:rPr lang="zh-TW" altLang="en-US" sz="3200" spc="300" dirty="0">
                <a:latin typeface="微軟正黑體" panose="020B0604030504040204" pitchFamily="34" charset="-120"/>
                <a:ea typeface="微軟正黑體" panose="020B0604030504040204" pitchFamily="34" charset="-120"/>
              </a:rPr>
              <a:t> </a:t>
            </a:r>
            <a:r>
              <a:rPr lang="en-US" altLang="zh-TW" sz="3200" spc="300" dirty="0">
                <a:latin typeface="微軟正黑體" panose="020B0604030504040204" pitchFamily="34" charset="-120"/>
                <a:ea typeface="微軟正黑體" panose="020B0604030504040204" pitchFamily="34" charset="-120"/>
              </a:rPr>
              <a:t>3</a:t>
            </a:r>
            <a:r>
              <a:rPr lang="zh-TW" altLang="en-US" sz="3200" spc="300" dirty="0">
                <a:latin typeface="微軟正黑體" panose="020B0604030504040204" pitchFamily="34" charset="-120"/>
                <a:ea typeface="微軟正黑體" panose="020B0604030504040204" pitchFamily="34" charset="-120"/>
              </a:rPr>
              <a:t>分</a:t>
            </a:r>
            <a:endParaRPr lang="en-US" altLang="zh-TW" sz="3200" spc="300" dirty="0">
              <a:latin typeface="微軟正黑體" panose="020B0604030504040204" pitchFamily="34" charset="-120"/>
              <a:ea typeface="微軟正黑體" panose="020B0604030504040204" pitchFamily="34" charset="-120"/>
            </a:endParaRPr>
          </a:p>
          <a:p>
            <a:endParaRPr lang="en-US" altLang="zh-TW" sz="3200" spc="300" dirty="0">
              <a:latin typeface="微軟正黑體" panose="020B0604030504040204" pitchFamily="34" charset="-120"/>
              <a:ea typeface="微軟正黑體" panose="020B0604030504040204" pitchFamily="34" charset="-120"/>
            </a:endParaRPr>
          </a:p>
          <a:p>
            <a:r>
              <a:rPr lang="zh-TW" altLang="en-US" sz="3200" spc="300" dirty="0">
                <a:latin typeface="微軟正黑體" panose="020B0604030504040204" pitchFamily="34" charset="-120"/>
                <a:ea typeface="微軟正黑體" panose="020B0604030504040204" pitchFamily="34" charset="-120"/>
              </a:rPr>
              <a:t>心得內容與課程相關，且</a:t>
            </a:r>
            <a:r>
              <a:rPr lang="en-US" altLang="zh-TW" sz="3200" spc="300" dirty="0">
                <a:latin typeface="微軟正黑體" panose="020B0604030504040204" pitchFamily="34" charset="-120"/>
                <a:ea typeface="微軟正黑體" panose="020B0604030504040204" pitchFamily="34" charset="-120"/>
              </a:rPr>
              <a:t>600</a:t>
            </a:r>
            <a:r>
              <a:rPr lang="zh-TW" altLang="en-US" sz="3200" spc="300" dirty="0">
                <a:latin typeface="微軟正黑體" panose="020B0604030504040204" pitchFamily="34" charset="-120"/>
                <a:ea typeface="微軟正黑體" panose="020B0604030504040204" pitchFamily="34" charset="-120"/>
              </a:rPr>
              <a:t>字以上 </a:t>
            </a:r>
            <a:r>
              <a:rPr lang="en-US" altLang="zh-TW" sz="3200" spc="300" dirty="0">
                <a:latin typeface="微軟正黑體" panose="020B0604030504040204" pitchFamily="34" charset="-120"/>
                <a:ea typeface="微軟正黑體" panose="020B0604030504040204" pitchFamily="34" charset="-120"/>
              </a:rPr>
              <a:t>–</a:t>
            </a:r>
            <a:r>
              <a:rPr lang="zh-TW" altLang="en-US" sz="3200" spc="300" dirty="0">
                <a:latin typeface="微軟正黑體" panose="020B0604030504040204" pitchFamily="34" charset="-120"/>
                <a:ea typeface="微軟正黑體" panose="020B0604030504040204" pitchFamily="34" charset="-120"/>
              </a:rPr>
              <a:t> </a:t>
            </a:r>
            <a:r>
              <a:rPr lang="en-US" altLang="zh-TW" sz="3200" spc="300" dirty="0">
                <a:latin typeface="微軟正黑體" panose="020B0604030504040204" pitchFamily="34" charset="-120"/>
                <a:ea typeface="微軟正黑體" panose="020B0604030504040204" pitchFamily="34" charset="-120"/>
              </a:rPr>
              <a:t>2</a:t>
            </a:r>
            <a:r>
              <a:rPr lang="zh-TW" altLang="en-US" sz="3200" spc="300" dirty="0">
                <a:latin typeface="微軟正黑體" panose="020B0604030504040204" pitchFamily="34" charset="-120"/>
                <a:ea typeface="微軟正黑體" panose="020B0604030504040204" pitchFamily="34" charset="-120"/>
              </a:rPr>
              <a:t>分或</a:t>
            </a:r>
            <a:r>
              <a:rPr lang="en-US" altLang="zh-TW" sz="3200" spc="300" dirty="0">
                <a:latin typeface="微軟正黑體" panose="020B0604030504040204" pitchFamily="34" charset="-120"/>
                <a:ea typeface="微軟正黑體" panose="020B0604030504040204" pitchFamily="34" charset="-120"/>
              </a:rPr>
              <a:t>1</a:t>
            </a:r>
            <a:r>
              <a:rPr lang="zh-TW" altLang="en-US" sz="3200" spc="300" dirty="0">
                <a:latin typeface="微軟正黑體" panose="020B0604030504040204" pitchFamily="34" charset="-120"/>
                <a:ea typeface="微軟正黑體" panose="020B0604030504040204" pitchFamily="34" charset="-120"/>
              </a:rPr>
              <a:t>分</a:t>
            </a:r>
            <a:endParaRPr lang="en-US" altLang="zh-TW" sz="3200" spc="300" dirty="0">
              <a:latin typeface="微軟正黑體" panose="020B0604030504040204" pitchFamily="34" charset="-120"/>
              <a:ea typeface="微軟正黑體" panose="020B0604030504040204" pitchFamily="34" charset="-120"/>
            </a:endParaRPr>
          </a:p>
          <a:p>
            <a:endParaRPr lang="en-US" altLang="zh-TW" sz="3200" spc="300" dirty="0">
              <a:latin typeface="微軟正黑體" panose="020B0604030504040204" pitchFamily="34" charset="-120"/>
              <a:ea typeface="微軟正黑體" panose="020B0604030504040204" pitchFamily="34" charset="-120"/>
            </a:endParaRPr>
          </a:p>
          <a:p>
            <a:r>
              <a:rPr lang="zh-TW" altLang="en-US" sz="3200" spc="300" dirty="0">
                <a:latin typeface="微軟正黑體" panose="020B0604030504040204" pitchFamily="34" charset="-120"/>
                <a:ea typeface="微軟正黑體" panose="020B0604030504040204" pitchFamily="34" charset="-120"/>
              </a:rPr>
              <a:t>心得與課程完全無關，或不足</a:t>
            </a:r>
            <a:r>
              <a:rPr lang="en-US" altLang="zh-TW" sz="3200" spc="300" dirty="0">
                <a:latin typeface="微軟正黑體" panose="020B0604030504040204" pitchFamily="34" charset="-120"/>
                <a:ea typeface="微軟正黑體" panose="020B0604030504040204" pitchFamily="34" charset="-120"/>
              </a:rPr>
              <a:t>600</a:t>
            </a:r>
            <a:r>
              <a:rPr lang="zh-TW" altLang="en-US" sz="3200" spc="300" dirty="0">
                <a:latin typeface="微軟正黑體" panose="020B0604030504040204" pitchFamily="34" charset="-120"/>
                <a:ea typeface="微軟正黑體" panose="020B0604030504040204" pitchFamily="34" charset="-120"/>
              </a:rPr>
              <a:t>字 </a:t>
            </a:r>
            <a:r>
              <a:rPr lang="en-US" altLang="zh-TW" sz="3200" spc="300" dirty="0">
                <a:latin typeface="微軟正黑體" panose="020B0604030504040204" pitchFamily="34" charset="-120"/>
                <a:ea typeface="微軟正黑體" panose="020B0604030504040204" pitchFamily="34" charset="-120"/>
              </a:rPr>
              <a:t>–</a:t>
            </a:r>
            <a:r>
              <a:rPr lang="zh-TW" altLang="en-US" sz="3200" spc="300" dirty="0">
                <a:latin typeface="微軟正黑體" panose="020B0604030504040204" pitchFamily="34" charset="-120"/>
                <a:ea typeface="微軟正黑體" panose="020B0604030504040204" pitchFamily="34" charset="-120"/>
              </a:rPr>
              <a:t> </a:t>
            </a:r>
            <a:r>
              <a:rPr lang="en-US" altLang="zh-TW" sz="3200" spc="300" dirty="0">
                <a:latin typeface="微軟正黑體" panose="020B0604030504040204" pitchFamily="34" charset="-120"/>
                <a:ea typeface="微軟正黑體" panose="020B0604030504040204" pitchFamily="34" charset="-120"/>
              </a:rPr>
              <a:t>0</a:t>
            </a:r>
            <a:r>
              <a:rPr lang="zh-TW" altLang="en-US" sz="3200" spc="300" dirty="0">
                <a:latin typeface="微軟正黑體" panose="020B0604030504040204" pitchFamily="34" charset="-120"/>
                <a:ea typeface="微軟正黑體" panose="020B0604030504040204" pitchFamily="34" charset="-120"/>
              </a:rPr>
              <a:t>分</a:t>
            </a:r>
          </a:p>
        </p:txBody>
      </p:sp>
      <p:sp>
        <p:nvSpPr>
          <p:cNvPr id="6" name="標題 1">
            <a:extLst>
              <a:ext uri="{FF2B5EF4-FFF2-40B4-BE49-F238E27FC236}">
                <a16:creationId xmlns:a16="http://schemas.microsoft.com/office/drawing/2014/main" id="{5A868D2A-6323-42A5-AD86-92E29A362A92}"/>
              </a:ext>
            </a:extLst>
          </p:cNvPr>
          <p:cNvSpPr>
            <a:spLocks noGrp="1"/>
          </p:cNvSpPr>
          <p:nvPr>
            <p:ph type="title"/>
          </p:nvPr>
        </p:nvSpPr>
        <p:spPr>
          <a:xfrm>
            <a:off x="913006" y="199307"/>
            <a:ext cx="10515600" cy="1325563"/>
          </a:xfrm>
        </p:spPr>
        <p:txBody>
          <a:bodyPr>
            <a:normAutofit/>
          </a:bodyPr>
          <a:lstStyle/>
          <a:p>
            <a:pPr algn="ctr"/>
            <a:r>
              <a:rPr lang="zh-TW" altLang="en-US" sz="3600" dirty="0">
                <a:latin typeface="微軟正黑體" panose="020B0604030504040204" pitchFamily="34" charset="-120"/>
                <a:ea typeface="微軟正黑體" panose="020B0604030504040204" pitchFamily="34" charset="-120"/>
              </a:rPr>
              <a:t>心得作業評分標準</a:t>
            </a:r>
          </a:p>
        </p:txBody>
      </p:sp>
    </p:spTree>
    <p:extLst>
      <p:ext uri="{BB962C8B-B14F-4D97-AF65-F5344CB8AC3E}">
        <p14:creationId xmlns:p14="http://schemas.microsoft.com/office/powerpoint/2010/main" val="1383886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BE58455-31AB-4ED5-B7C9-0BA1D1639C7A}"/>
              </a:ext>
            </a:extLst>
          </p:cNvPr>
          <p:cNvPicPr>
            <a:picLocks noChangeAspect="1"/>
          </p:cNvPicPr>
          <p:nvPr/>
        </p:nvPicPr>
        <p:blipFill>
          <a:blip r:embed="rId2"/>
          <a:stretch>
            <a:fillRect/>
          </a:stretch>
        </p:blipFill>
        <p:spPr>
          <a:xfrm>
            <a:off x="2579184" y="0"/>
            <a:ext cx="7033632" cy="6858000"/>
          </a:xfrm>
          <a:prstGeom prst="rect">
            <a:avLst/>
          </a:prstGeom>
        </p:spPr>
      </p:pic>
    </p:spTree>
    <p:extLst>
      <p:ext uri="{BB962C8B-B14F-4D97-AF65-F5344CB8AC3E}">
        <p14:creationId xmlns:p14="http://schemas.microsoft.com/office/powerpoint/2010/main" val="11458374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5C642991-CF6B-407D-A573-079A3D1229A6}"/>
              </a:ext>
            </a:extLst>
          </p:cNvPr>
          <p:cNvPicPr>
            <a:picLocks noChangeAspect="1"/>
          </p:cNvPicPr>
          <p:nvPr/>
        </p:nvPicPr>
        <p:blipFill>
          <a:blip r:embed="rId2"/>
          <a:stretch>
            <a:fillRect/>
          </a:stretch>
        </p:blipFill>
        <p:spPr>
          <a:xfrm>
            <a:off x="2500930" y="609601"/>
            <a:ext cx="7190140" cy="5952235"/>
          </a:xfrm>
          <a:prstGeom prst="rect">
            <a:avLst/>
          </a:prstGeom>
        </p:spPr>
      </p:pic>
      <p:sp>
        <p:nvSpPr>
          <p:cNvPr id="3" name="矩形 2">
            <a:extLst>
              <a:ext uri="{FF2B5EF4-FFF2-40B4-BE49-F238E27FC236}">
                <a16:creationId xmlns:a16="http://schemas.microsoft.com/office/drawing/2014/main" id="{942212FA-5247-4F3F-94D6-488C75043AC0}"/>
              </a:ext>
            </a:extLst>
          </p:cNvPr>
          <p:cNvSpPr/>
          <p:nvPr/>
        </p:nvSpPr>
        <p:spPr>
          <a:xfrm>
            <a:off x="5121214" y="153016"/>
            <a:ext cx="1949573" cy="461665"/>
          </a:xfrm>
          <a:prstGeom prst="rect">
            <a:avLst/>
          </a:prstGeom>
        </p:spPr>
        <p:txBody>
          <a:bodyPr wrap="none">
            <a:spAutoFit/>
          </a:bodyPr>
          <a:lstStyle/>
          <a:p>
            <a:pPr algn="ctr"/>
            <a:r>
              <a:rPr lang="en-US" altLang="zh-TW" dirty="0"/>
              <a:t>M</a:t>
            </a:r>
            <a:r>
              <a:rPr lang="zh-TW" altLang="en-US" dirty="0"/>
              <a:t>itochondria</a:t>
            </a:r>
          </a:p>
        </p:txBody>
      </p:sp>
    </p:spTree>
    <p:extLst>
      <p:ext uri="{BB962C8B-B14F-4D97-AF65-F5344CB8AC3E}">
        <p14:creationId xmlns:p14="http://schemas.microsoft.com/office/powerpoint/2010/main" val="11746904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72AAB4B-CCA3-4F1C-B23D-3176B40D874C}"/>
              </a:ext>
            </a:extLst>
          </p:cNvPr>
          <p:cNvPicPr>
            <a:picLocks noChangeAspect="1"/>
          </p:cNvPicPr>
          <p:nvPr/>
        </p:nvPicPr>
        <p:blipFill>
          <a:blip r:embed="rId2"/>
          <a:stretch>
            <a:fillRect/>
          </a:stretch>
        </p:blipFill>
        <p:spPr>
          <a:xfrm>
            <a:off x="1943099" y="685800"/>
            <a:ext cx="8305800" cy="5719928"/>
          </a:xfrm>
          <a:prstGeom prst="rect">
            <a:avLst/>
          </a:prstGeom>
        </p:spPr>
      </p:pic>
      <p:sp>
        <p:nvSpPr>
          <p:cNvPr id="4" name="矩形 3">
            <a:extLst>
              <a:ext uri="{FF2B5EF4-FFF2-40B4-BE49-F238E27FC236}">
                <a16:creationId xmlns:a16="http://schemas.microsoft.com/office/drawing/2014/main" id="{9D5E7B1B-B8F0-40A9-AC6D-7BB3B96434AA}"/>
              </a:ext>
            </a:extLst>
          </p:cNvPr>
          <p:cNvSpPr/>
          <p:nvPr/>
        </p:nvSpPr>
        <p:spPr>
          <a:xfrm>
            <a:off x="4949693" y="145240"/>
            <a:ext cx="2292615" cy="461665"/>
          </a:xfrm>
          <a:prstGeom prst="rect">
            <a:avLst/>
          </a:prstGeom>
        </p:spPr>
        <p:txBody>
          <a:bodyPr wrap="none">
            <a:spAutoFit/>
          </a:bodyPr>
          <a:lstStyle/>
          <a:p>
            <a:pPr algn="ctr"/>
            <a:r>
              <a:rPr lang="en-US" altLang="zh-TW" dirty="0"/>
              <a:t>Red blood cells</a:t>
            </a:r>
            <a:endParaRPr lang="zh-TW" altLang="en-US" dirty="0"/>
          </a:p>
        </p:txBody>
      </p:sp>
    </p:spTree>
    <p:extLst>
      <p:ext uri="{BB962C8B-B14F-4D97-AF65-F5344CB8AC3E}">
        <p14:creationId xmlns:p14="http://schemas.microsoft.com/office/powerpoint/2010/main" val="112016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B3C6155-27FF-4B3E-A99D-80AF12BB5EBC}"/>
              </a:ext>
            </a:extLst>
          </p:cNvPr>
          <p:cNvPicPr>
            <a:picLocks noChangeAspect="1"/>
          </p:cNvPicPr>
          <p:nvPr/>
        </p:nvPicPr>
        <p:blipFill>
          <a:blip r:embed="rId2"/>
          <a:stretch>
            <a:fillRect/>
          </a:stretch>
        </p:blipFill>
        <p:spPr>
          <a:xfrm>
            <a:off x="2286000" y="571500"/>
            <a:ext cx="7620000" cy="5715000"/>
          </a:xfrm>
          <a:prstGeom prst="rect">
            <a:avLst/>
          </a:prstGeom>
        </p:spPr>
      </p:pic>
      <p:sp>
        <p:nvSpPr>
          <p:cNvPr id="4" name="矩形 3">
            <a:extLst>
              <a:ext uri="{FF2B5EF4-FFF2-40B4-BE49-F238E27FC236}">
                <a16:creationId xmlns:a16="http://schemas.microsoft.com/office/drawing/2014/main" id="{7FF275A5-ED0C-45CC-8638-C9160D344B50}"/>
              </a:ext>
            </a:extLst>
          </p:cNvPr>
          <p:cNvSpPr/>
          <p:nvPr/>
        </p:nvSpPr>
        <p:spPr>
          <a:xfrm>
            <a:off x="5275327" y="94596"/>
            <a:ext cx="1641347" cy="461665"/>
          </a:xfrm>
          <a:prstGeom prst="rect">
            <a:avLst/>
          </a:prstGeom>
        </p:spPr>
        <p:txBody>
          <a:bodyPr wrap="none">
            <a:spAutoFit/>
          </a:bodyPr>
          <a:lstStyle/>
          <a:p>
            <a:r>
              <a:rPr lang="en-US" altLang="zh-TW" dirty="0"/>
              <a:t>Tardigrade</a:t>
            </a:r>
            <a:endParaRPr lang="zh-TW" altLang="en-US" dirty="0"/>
          </a:p>
        </p:txBody>
      </p:sp>
    </p:spTree>
    <p:extLst>
      <p:ext uri="{BB962C8B-B14F-4D97-AF65-F5344CB8AC3E}">
        <p14:creationId xmlns:p14="http://schemas.microsoft.com/office/powerpoint/2010/main" val="26665959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052B5A7-BD0B-40D2-B9CC-04019437A2EE}"/>
              </a:ext>
            </a:extLst>
          </p:cNvPr>
          <p:cNvSpPr/>
          <p:nvPr>
            <p:custDataLst>
              <p:tags r:id="rId2"/>
            </p:custDataLst>
          </p:nvPr>
        </p:nvSpPr>
        <p:spPr>
          <a:xfrm>
            <a:off x="444693" y="1742703"/>
            <a:ext cx="2371696" cy="2371696"/>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24ED6298-A1EF-43D8-A8B6-78114BA4598F}"/>
              </a:ext>
            </a:extLst>
          </p:cNvPr>
          <p:cNvSpPr/>
          <p:nvPr>
            <p:custDataLst>
              <p:tags r:id="rId3"/>
            </p:custDataLst>
          </p:nvPr>
        </p:nvSpPr>
        <p:spPr>
          <a:xfrm>
            <a:off x="3112851" y="1000897"/>
            <a:ext cx="8486226" cy="3855308"/>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a:solidFill>
                  <a:srgbClr val="000000"/>
                </a:solidFill>
              </a:rPr>
              <a:t>你覺得人類生命從何時開始？</a:t>
            </a:r>
          </a:p>
        </p:txBody>
      </p:sp>
      <p:sp>
        <p:nvSpPr>
          <p:cNvPr id="4" name="矩形 3">
            <a:extLst>
              <a:ext uri="{FF2B5EF4-FFF2-40B4-BE49-F238E27FC236}">
                <a16:creationId xmlns:a16="http://schemas.microsoft.com/office/drawing/2014/main" id="{A8088507-D67A-454B-B80D-AFA384CC75D9}"/>
              </a:ext>
            </a:extLst>
          </p:cNvPr>
          <p:cNvSpPr/>
          <p:nvPr/>
        </p:nvSpPr>
        <p:spPr>
          <a:xfrm>
            <a:off x="0" y="5820032"/>
            <a:ext cx="12192001" cy="1037968"/>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41155" tIns="259404" rIns="1852888" bIns="203818" rtlCol="0" anchor="ctr">
            <a:normAutofit fontScale="92500"/>
          </a:bodyPr>
          <a:lstStyle/>
          <a:p>
            <a:r>
              <a:rPr lang="en-US" altLang="zh-TW" sz="2600">
                <a:solidFill>
                  <a:srgbClr val="FFFFFF"/>
                </a:solidFill>
              </a:rPr>
              <a:t>The </a:t>
            </a:r>
            <a:r>
              <a:rPr lang="en-US" altLang="zh-TW" sz="2600">
                <a:solidFill>
                  <a:srgbClr val="FFFFFF"/>
                </a:solidFill>
                <a:hlinkClick r:id="rId7">
                  <a:extLst>
                    <a:ext uri="{A12FA001-AC4F-418D-AE19-62706E023703}">
                      <ahyp:hlinkClr xmlns:ahyp="http://schemas.microsoft.com/office/drawing/2018/hyperlinkcolor" val="tx"/>
                    </a:ext>
                  </a:extLst>
                </a:hlinkClick>
              </a:rPr>
              <a:t>Slido app</a:t>
            </a:r>
            <a:r>
              <a:rPr lang="en-US" altLang="zh-TW" sz="2600">
                <a:solidFill>
                  <a:srgbClr val="FFFFFF"/>
                </a:solidFill>
              </a:rPr>
              <a:t> must be installed on every computer you’re presenting from</a:t>
            </a:r>
            <a:endParaRPr lang="zh-TW" altLang="en-US" sz="2600">
              <a:solidFill>
                <a:srgbClr val="FFFFFF"/>
              </a:solidFill>
            </a:endParaRPr>
          </a:p>
        </p:txBody>
      </p:sp>
      <p:pic>
        <p:nvPicPr>
          <p:cNvPr id="6" name="圖形 5">
            <a:extLst>
              <a:ext uri="{FF2B5EF4-FFF2-40B4-BE49-F238E27FC236}">
                <a16:creationId xmlns:a16="http://schemas.microsoft.com/office/drawing/2014/main" id="{03E5B655-0612-41B4-8DB9-74D37DEBE240}"/>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96462" y="6190785"/>
            <a:ext cx="296462" cy="296462"/>
          </a:xfrm>
          <a:prstGeom prst="rect">
            <a:avLst/>
          </a:prstGeom>
        </p:spPr>
      </p:pic>
      <p:sp>
        <p:nvSpPr>
          <p:cNvPr id="7" name="梯形 6">
            <a:extLst>
              <a:ext uri="{FF2B5EF4-FFF2-40B4-BE49-F238E27FC236}">
                <a16:creationId xmlns:a16="http://schemas.microsoft.com/office/drawing/2014/main" id="{557EC1FA-E1D0-4D3D-A1C4-8954CF46FE04}"/>
              </a:ext>
            </a:extLst>
          </p:cNvPr>
          <p:cNvSpPr/>
          <p:nvPr/>
        </p:nvSpPr>
        <p:spPr>
          <a:xfrm rot="2700000">
            <a:off x="9620371" y="514924"/>
            <a:ext cx="3335198" cy="778213"/>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altLang="zh-TW" sz="2600" b="1">
                <a:solidFill>
                  <a:srgbClr val="198038"/>
                </a:solidFill>
              </a:rPr>
              <a:t>Do not edit
</a:t>
            </a:r>
            <a:r>
              <a:rPr lang="en-US" altLang="zh-TW"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zh-TW" altLang="en-US" sz="2200">
              <a:solidFill>
                <a:srgbClr val="198038"/>
              </a:solidFill>
            </a:endParaRPr>
          </a:p>
        </p:txBody>
      </p:sp>
      <p:pic>
        <p:nvPicPr>
          <p:cNvPr id="9" name="圖形 8">
            <a:extLst>
              <a:ext uri="{FF2B5EF4-FFF2-40B4-BE49-F238E27FC236}">
                <a16:creationId xmlns:a16="http://schemas.microsoft.com/office/drawing/2014/main" id="{2262F11B-B22F-40AD-A5E4-F96E97D8D8B6}"/>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37957107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5D8D31D9-20AF-47CE-ADDB-4A04086BB5EE}"/>
              </a:ext>
            </a:extLst>
          </p:cNvPr>
          <p:cNvPicPr>
            <a:picLocks noChangeAspect="1"/>
          </p:cNvPicPr>
          <p:nvPr/>
        </p:nvPicPr>
        <p:blipFill>
          <a:blip r:embed="rId2"/>
          <a:stretch>
            <a:fillRect/>
          </a:stretch>
        </p:blipFill>
        <p:spPr>
          <a:xfrm>
            <a:off x="1828800" y="76200"/>
            <a:ext cx="8534400" cy="5756366"/>
          </a:xfrm>
          <a:prstGeom prst="rect">
            <a:avLst/>
          </a:prstGeom>
        </p:spPr>
      </p:pic>
      <p:sp>
        <p:nvSpPr>
          <p:cNvPr id="5" name="矩形 4">
            <a:extLst>
              <a:ext uri="{FF2B5EF4-FFF2-40B4-BE49-F238E27FC236}">
                <a16:creationId xmlns:a16="http://schemas.microsoft.com/office/drawing/2014/main" id="{F01F9DD3-5A51-42C7-9D43-860D0A97C1BB}"/>
              </a:ext>
            </a:extLst>
          </p:cNvPr>
          <p:cNvSpPr/>
          <p:nvPr/>
        </p:nvSpPr>
        <p:spPr>
          <a:xfrm>
            <a:off x="1676400" y="5832567"/>
            <a:ext cx="8763000" cy="830997"/>
          </a:xfrm>
          <a:prstGeom prst="rect">
            <a:avLst/>
          </a:prstGeom>
        </p:spPr>
        <p:txBody>
          <a:bodyPr wrap="square">
            <a:spAutoFit/>
          </a:bodyPr>
          <a:lstStyle/>
          <a:p>
            <a:r>
              <a:rPr lang="zh-TW" altLang="en-US" dirty="0">
                <a:latin typeface="Adobe 繁黑體 Std B" panose="020B0700000000000000" pitchFamily="34" charset="-120"/>
                <a:ea typeface="Adobe 繁黑體 Std B" panose="020B0700000000000000" pitchFamily="34" charset="-120"/>
              </a:rPr>
              <a:t>台灣優生保健法施行細則第 </a:t>
            </a:r>
            <a:r>
              <a:rPr lang="en-US" altLang="zh-TW" dirty="0">
                <a:latin typeface="Adobe 繁黑體 Std B" panose="020B0700000000000000" pitchFamily="34" charset="-120"/>
                <a:ea typeface="Adobe 繁黑體 Std B" panose="020B0700000000000000" pitchFamily="34" charset="-120"/>
              </a:rPr>
              <a:t>15 </a:t>
            </a:r>
            <a:r>
              <a:rPr lang="zh-TW" altLang="en-US" dirty="0">
                <a:latin typeface="Adobe 繁黑體 Std B" panose="020B0700000000000000" pitchFamily="34" charset="-120"/>
                <a:ea typeface="Adobe 繁黑體 Std B" panose="020B0700000000000000" pitchFamily="34" charset="-120"/>
              </a:rPr>
              <a:t>條第 </a:t>
            </a:r>
            <a:r>
              <a:rPr lang="en-US" altLang="zh-TW" dirty="0">
                <a:latin typeface="Adobe 繁黑體 Std B" panose="020B0700000000000000" pitchFamily="34" charset="-120"/>
                <a:ea typeface="Adobe 繁黑體 Std B" panose="020B0700000000000000" pitchFamily="34" charset="-120"/>
              </a:rPr>
              <a:t>1 </a:t>
            </a:r>
            <a:r>
              <a:rPr lang="zh-TW" altLang="en-US" dirty="0">
                <a:latin typeface="Adobe 繁黑體 Std B" panose="020B0700000000000000" pitchFamily="34" charset="-120"/>
                <a:ea typeface="Adobe 繁黑體 Std B" panose="020B0700000000000000" pitchFamily="34" charset="-120"/>
              </a:rPr>
              <a:t>項規定，如果有依照優生保健法實施人工流產的話，要在妊娠 </a:t>
            </a:r>
            <a:r>
              <a:rPr lang="en-US" altLang="zh-TW" dirty="0">
                <a:latin typeface="Adobe 繁黑體 Std B" panose="020B0700000000000000" pitchFamily="34" charset="-120"/>
                <a:ea typeface="Adobe 繁黑體 Std B" panose="020B0700000000000000" pitchFamily="34" charset="-120"/>
              </a:rPr>
              <a:t>24 </a:t>
            </a:r>
            <a:r>
              <a:rPr lang="zh-TW" altLang="en-US" dirty="0">
                <a:latin typeface="Adobe 繁黑體 Std B" panose="020B0700000000000000" pitchFamily="34" charset="-120"/>
                <a:ea typeface="Adobe 繁黑體 Std B" panose="020B0700000000000000" pitchFamily="34" charset="-120"/>
              </a:rPr>
              <a:t>週內實施才合法</a:t>
            </a:r>
          </a:p>
        </p:txBody>
      </p:sp>
    </p:spTree>
    <p:extLst>
      <p:ext uri="{BB962C8B-B14F-4D97-AF65-F5344CB8AC3E}">
        <p14:creationId xmlns:p14="http://schemas.microsoft.com/office/powerpoint/2010/main" val="1510906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2A4F3387-253B-4F6E-8E98-5492D86FC607}"/>
              </a:ext>
            </a:extLst>
          </p:cNvPr>
          <p:cNvPicPr>
            <a:picLocks noChangeAspect="1"/>
          </p:cNvPicPr>
          <p:nvPr/>
        </p:nvPicPr>
        <p:blipFill>
          <a:blip r:embed="rId3"/>
          <a:stretch>
            <a:fillRect/>
          </a:stretch>
        </p:blipFill>
        <p:spPr>
          <a:xfrm>
            <a:off x="1534160" y="5080"/>
            <a:ext cx="3581400" cy="2906444"/>
          </a:xfrm>
          <a:prstGeom prst="rect">
            <a:avLst/>
          </a:prstGeom>
        </p:spPr>
      </p:pic>
      <p:pic>
        <p:nvPicPr>
          <p:cNvPr id="4" name="圖片 3">
            <a:extLst>
              <a:ext uri="{FF2B5EF4-FFF2-40B4-BE49-F238E27FC236}">
                <a16:creationId xmlns:a16="http://schemas.microsoft.com/office/drawing/2014/main" id="{677D058D-D031-4289-B564-B9FB1B1A6350}"/>
              </a:ext>
            </a:extLst>
          </p:cNvPr>
          <p:cNvPicPr>
            <a:picLocks noChangeAspect="1"/>
          </p:cNvPicPr>
          <p:nvPr/>
        </p:nvPicPr>
        <p:blipFill>
          <a:blip r:embed="rId4"/>
          <a:stretch>
            <a:fillRect/>
          </a:stretch>
        </p:blipFill>
        <p:spPr>
          <a:xfrm>
            <a:off x="3657601" y="76200"/>
            <a:ext cx="6869151" cy="345688"/>
          </a:xfrm>
          <a:prstGeom prst="rect">
            <a:avLst/>
          </a:prstGeom>
        </p:spPr>
      </p:pic>
      <p:pic>
        <p:nvPicPr>
          <p:cNvPr id="5" name="圖片 4">
            <a:extLst>
              <a:ext uri="{FF2B5EF4-FFF2-40B4-BE49-F238E27FC236}">
                <a16:creationId xmlns:a16="http://schemas.microsoft.com/office/drawing/2014/main" id="{9B57E061-BDEA-483F-954D-0E576057E346}"/>
              </a:ext>
            </a:extLst>
          </p:cNvPr>
          <p:cNvPicPr>
            <a:picLocks noChangeAspect="1"/>
          </p:cNvPicPr>
          <p:nvPr/>
        </p:nvPicPr>
        <p:blipFill>
          <a:blip r:embed="rId5"/>
          <a:stretch>
            <a:fillRect/>
          </a:stretch>
        </p:blipFill>
        <p:spPr>
          <a:xfrm>
            <a:off x="5090160" y="493009"/>
            <a:ext cx="5323840" cy="3799891"/>
          </a:xfrm>
          <a:prstGeom prst="rect">
            <a:avLst/>
          </a:prstGeom>
        </p:spPr>
      </p:pic>
      <p:pic>
        <p:nvPicPr>
          <p:cNvPr id="6" name="圖片 5">
            <a:extLst>
              <a:ext uri="{FF2B5EF4-FFF2-40B4-BE49-F238E27FC236}">
                <a16:creationId xmlns:a16="http://schemas.microsoft.com/office/drawing/2014/main" id="{39F95D8A-ED14-46EA-A844-AC3BAF1ED1A1}"/>
              </a:ext>
            </a:extLst>
          </p:cNvPr>
          <p:cNvPicPr>
            <a:picLocks noChangeAspect="1"/>
          </p:cNvPicPr>
          <p:nvPr/>
        </p:nvPicPr>
        <p:blipFill>
          <a:blip r:embed="rId6"/>
          <a:stretch>
            <a:fillRect/>
          </a:stretch>
        </p:blipFill>
        <p:spPr>
          <a:xfrm>
            <a:off x="2908300" y="4356259"/>
            <a:ext cx="3820160" cy="2148840"/>
          </a:xfrm>
          <a:prstGeom prst="rect">
            <a:avLst/>
          </a:prstGeom>
        </p:spPr>
      </p:pic>
      <p:pic>
        <p:nvPicPr>
          <p:cNvPr id="7" name="圖片 6">
            <a:extLst>
              <a:ext uri="{FF2B5EF4-FFF2-40B4-BE49-F238E27FC236}">
                <a16:creationId xmlns:a16="http://schemas.microsoft.com/office/drawing/2014/main" id="{255B9462-8C3A-4AB4-B0CD-C2DDDF5E73E8}"/>
              </a:ext>
            </a:extLst>
          </p:cNvPr>
          <p:cNvPicPr>
            <a:picLocks noChangeAspect="1"/>
          </p:cNvPicPr>
          <p:nvPr/>
        </p:nvPicPr>
        <p:blipFill>
          <a:blip r:embed="rId7"/>
          <a:stretch>
            <a:fillRect/>
          </a:stretch>
        </p:blipFill>
        <p:spPr>
          <a:xfrm>
            <a:off x="6832600" y="4364019"/>
            <a:ext cx="3581400" cy="2148840"/>
          </a:xfrm>
          <a:prstGeom prst="rect">
            <a:avLst/>
          </a:prstGeom>
        </p:spPr>
      </p:pic>
      <p:sp>
        <p:nvSpPr>
          <p:cNvPr id="3" name="文字方塊 2">
            <a:extLst>
              <a:ext uri="{FF2B5EF4-FFF2-40B4-BE49-F238E27FC236}">
                <a16:creationId xmlns:a16="http://schemas.microsoft.com/office/drawing/2014/main" id="{A43496B6-8FEF-40F0-8075-A4B2AD38CA4F}"/>
              </a:ext>
            </a:extLst>
          </p:cNvPr>
          <p:cNvSpPr txBox="1"/>
          <p:nvPr/>
        </p:nvSpPr>
        <p:spPr>
          <a:xfrm>
            <a:off x="1600200" y="3124200"/>
            <a:ext cx="2819400" cy="461665"/>
          </a:xfrm>
          <a:prstGeom prst="rect">
            <a:avLst/>
          </a:prstGeom>
          <a:noFill/>
        </p:spPr>
        <p:txBody>
          <a:bodyPr wrap="square" rtlCol="0">
            <a:spAutoFit/>
          </a:bodyPr>
          <a:lstStyle/>
          <a:p>
            <a:r>
              <a:rPr lang="en-US" altLang="zh-TW" dirty="0"/>
              <a:t>Neural organoids</a:t>
            </a:r>
            <a:endParaRPr lang="zh-TW" altLang="en-US" dirty="0"/>
          </a:p>
        </p:txBody>
      </p:sp>
    </p:spTree>
    <p:extLst>
      <p:ext uri="{BB962C8B-B14F-4D97-AF65-F5344CB8AC3E}">
        <p14:creationId xmlns:p14="http://schemas.microsoft.com/office/powerpoint/2010/main" val="31721571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AC43EF3-4333-4565-864B-F0986852DEF2}"/>
              </a:ext>
            </a:extLst>
          </p:cNvPr>
          <p:cNvPicPr>
            <a:picLocks noChangeAspect="1"/>
          </p:cNvPicPr>
          <p:nvPr/>
        </p:nvPicPr>
        <p:blipFill>
          <a:blip r:embed="rId2"/>
          <a:stretch>
            <a:fillRect/>
          </a:stretch>
        </p:blipFill>
        <p:spPr>
          <a:xfrm>
            <a:off x="1676400" y="391161"/>
            <a:ext cx="8839200" cy="2892829"/>
          </a:xfrm>
          <a:prstGeom prst="rect">
            <a:avLst/>
          </a:prstGeom>
        </p:spPr>
      </p:pic>
      <p:pic>
        <p:nvPicPr>
          <p:cNvPr id="3" name="圖片 2">
            <a:extLst>
              <a:ext uri="{FF2B5EF4-FFF2-40B4-BE49-F238E27FC236}">
                <a16:creationId xmlns:a16="http://schemas.microsoft.com/office/drawing/2014/main" id="{63779F32-B5E6-423E-A132-0C214D1AE1F1}"/>
              </a:ext>
            </a:extLst>
          </p:cNvPr>
          <p:cNvPicPr>
            <a:picLocks noChangeAspect="1"/>
          </p:cNvPicPr>
          <p:nvPr/>
        </p:nvPicPr>
        <p:blipFill>
          <a:blip r:embed="rId3"/>
          <a:stretch>
            <a:fillRect/>
          </a:stretch>
        </p:blipFill>
        <p:spPr>
          <a:xfrm>
            <a:off x="1635512" y="10161"/>
            <a:ext cx="4460488" cy="323385"/>
          </a:xfrm>
          <a:prstGeom prst="rect">
            <a:avLst/>
          </a:prstGeom>
        </p:spPr>
      </p:pic>
      <p:pic>
        <p:nvPicPr>
          <p:cNvPr id="4" name="圖片 3">
            <a:extLst>
              <a:ext uri="{FF2B5EF4-FFF2-40B4-BE49-F238E27FC236}">
                <a16:creationId xmlns:a16="http://schemas.microsoft.com/office/drawing/2014/main" id="{561F9F2F-4BAE-4DC4-9C8C-0DE5BD39E6DA}"/>
              </a:ext>
            </a:extLst>
          </p:cNvPr>
          <p:cNvPicPr>
            <a:picLocks noChangeAspect="1"/>
          </p:cNvPicPr>
          <p:nvPr/>
        </p:nvPicPr>
        <p:blipFill>
          <a:blip r:embed="rId4"/>
          <a:stretch>
            <a:fillRect/>
          </a:stretch>
        </p:blipFill>
        <p:spPr>
          <a:xfrm>
            <a:off x="2329180" y="3275168"/>
            <a:ext cx="7533640" cy="3542193"/>
          </a:xfrm>
          <a:prstGeom prst="rect">
            <a:avLst/>
          </a:prstGeom>
        </p:spPr>
      </p:pic>
    </p:spTree>
    <p:extLst>
      <p:ext uri="{BB962C8B-B14F-4D97-AF65-F5344CB8AC3E}">
        <p14:creationId xmlns:p14="http://schemas.microsoft.com/office/powerpoint/2010/main" val="41024074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y We Die: The New Science of Aging and the Quest for Immortality:  Ramakrishnan, Venki: 9780063113275: Amazon.com: Books">
            <a:extLst>
              <a:ext uri="{FF2B5EF4-FFF2-40B4-BE49-F238E27FC236}">
                <a16:creationId xmlns:a16="http://schemas.microsoft.com/office/drawing/2014/main" id="{B10C279C-C161-4941-B93E-CAC3FBC6E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228600"/>
            <a:ext cx="4192976" cy="6324600"/>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5E0B1BD8-623F-448F-849B-B99082DB9979}"/>
              </a:ext>
            </a:extLst>
          </p:cNvPr>
          <p:cNvPicPr>
            <a:picLocks noChangeAspect="1"/>
          </p:cNvPicPr>
          <p:nvPr/>
        </p:nvPicPr>
        <p:blipFill>
          <a:blip r:embed="rId3"/>
          <a:stretch>
            <a:fillRect/>
          </a:stretch>
        </p:blipFill>
        <p:spPr>
          <a:xfrm>
            <a:off x="8534400" y="3886200"/>
            <a:ext cx="2971800" cy="2971800"/>
          </a:xfrm>
          <a:prstGeom prst="rect">
            <a:avLst/>
          </a:prstGeom>
        </p:spPr>
      </p:pic>
      <p:sp>
        <p:nvSpPr>
          <p:cNvPr id="2" name="文字方塊 1">
            <a:extLst>
              <a:ext uri="{FF2B5EF4-FFF2-40B4-BE49-F238E27FC236}">
                <a16:creationId xmlns:a16="http://schemas.microsoft.com/office/drawing/2014/main" id="{75B8F887-62C5-4884-8461-A560A0CB65C9}"/>
              </a:ext>
            </a:extLst>
          </p:cNvPr>
          <p:cNvSpPr txBox="1"/>
          <p:nvPr/>
        </p:nvSpPr>
        <p:spPr>
          <a:xfrm>
            <a:off x="8534400" y="1752600"/>
            <a:ext cx="2819400" cy="1938992"/>
          </a:xfrm>
          <a:prstGeom prst="rect">
            <a:avLst/>
          </a:prstGeom>
          <a:noFill/>
        </p:spPr>
        <p:txBody>
          <a:bodyPr wrap="square" rtlCol="0">
            <a:spAutoFit/>
          </a:bodyPr>
          <a:lstStyle/>
          <a:p>
            <a:pPr algn="l" fontAlgn="base"/>
            <a:r>
              <a:rPr lang="zh-TW" altLang="en-US" b="1" i="0" dirty="0">
                <a:solidFill>
                  <a:srgbClr val="212529"/>
                </a:solidFill>
                <a:effectLst/>
                <a:latin typeface="inherit"/>
                <a:ea typeface="Noto Sans TC" panose="020B0200000000000000" pitchFamily="34" charset="-120"/>
              </a:rPr>
              <a:t>諾貝爾化學獎得主拉馬克里希南省思死亡的科學與哲學</a:t>
            </a:r>
            <a:endParaRPr lang="zh-TW" altLang="en-US" b="0" i="0" dirty="0">
              <a:solidFill>
                <a:srgbClr val="212529"/>
              </a:solidFill>
              <a:effectLst/>
              <a:latin typeface="Noto Sans TC" panose="020B0200000000000000" pitchFamily="34" charset="-120"/>
              <a:ea typeface="Noto Sans TC" panose="020B0200000000000000" pitchFamily="34" charset="-120"/>
            </a:endParaRPr>
          </a:p>
          <a:p>
            <a:pPr algn="l" fontAlgn="base"/>
            <a:r>
              <a:rPr lang="zh-TW" altLang="en-US" b="1" i="0" dirty="0">
                <a:solidFill>
                  <a:srgbClr val="212529"/>
                </a:solidFill>
                <a:effectLst/>
                <a:latin typeface="inherit"/>
                <a:ea typeface="Noto Sans TC" panose="020B0200000000000000" pitchFamily="34" charset="-120"/>
              </a:rPr>
              <a:t>分享對衰老和死亡科學的開創性探索</a:t>
            </a:r>
            <a:endParaRPr lang="zh-TW" altLang="en-US" b="0" i="0" dirty="0">
              <a:solidFill>
                <a:srgbClr val="212529"/>
              </a:solidFill>
              <a:effectLst/>
              <a:latin typeface="Noto Sans TC" panose="020B0200000000000000" pitchFamily="34" charset="-120"/>
              <a:ea typeface="Noto Sans TC" panose="020B0200000000000000" pitchFamily="34" charset="-120"/>
            </a:endParaRPr>
          </a:p>
        </p:txBody>
      </p:sp>
      <p:sp>
        <p:nvSpPr>
          <p:cNvPr id="4" name="文字方塊 3">
            <a:extLst>
              <a:ext uri="{FF2B5EF4-FFF2-40B4-BE49-F238E27FC236}">
                <a16:creationId xmlns:a16="http://schemas.microsoft.com/office/drawing/2014/main" id="{5AD547B3-5181-4647-91F2-85F1498BF442}"/>
              </a:ext>
            </a:extLst>
          </p:cNvPr>
          <p:cNvSpPr txBox="1"/>
          <p:nvPr/>
        </p:nvSpPr>
        <p:spPr>
          <a:xfrm>
            <a:off x="152400" y="1752600"/>
            <a:ext cx="3962400" cy="3046988"/>
          </a:xfrm>
          <a:prstGeom prst="rect">
            <a:avLst/>
          </a:prstGeom>
          <a:noFill/>
        </p:spPr>
        <p:txBody>
          <a:bodyPr wrap="square" rtlCol="0">
            <a:spAutoFit/>
          </a:bodyPr>
          <a:lstStyle/>
          <a:p>
            <a:pPr algn="l" fontAlgn="base"/>
            <a:r>
              <a:rPr lang="zh-TW" altLang="en-US" b="0" i="0" dirty="0">
                <a:solidFill>
                  <a:srgbClr val="212529"/>
                </a:solidFill>
                <a:effectLst/>
                <a:latin typeface="Adobe 繁黑體 Std B"/>
                <a:ea typeface="Noto Sans TC" panose="020B0200000000000000" pitchFamily="34" charset="-120"/>
              </a:rPr>
              <a:t>作者引領讀者踏上生物學最前線，探索透過改變生理機能延壽的最新研究，也省思死亡的科學與哲學議題：</a:t>
            </a:r>
          </a:p>
          <a:p>
            <a:pPr algn="l" fontAlgn="base"/>
            <a:r>
              <a:rPr lang="zh-TW" altLang="en-US" b="0" i="0" dirty="0">
                <a:solidFill>
                  <a:srgbClr val="212529"/>
                </a:solidFill>
                <a:effectLst/>
                <a:latin typeface="Adobe 繁黑體 Std B"/>
                <a:ea typeface="Noto Sans TC" panose="020B0200000000000000" pitchFamily="34" charset="-120"/>
              </a:rPr>
              <a:t>生命自有定數，不可強求？</a:t>
            </a:r>
          </a:p>
          <a:p>
            <a:pPr algn="l" fontAlgn="base"/>
            <a:r>
              <a:rPr lang="zh-TW" altLang="en-US" b="0" i="0" dirty="0">
                <a:solidFill>
                  <a:srgbClr val="212529"/>
                </a:solidFill>
                <a:effectLst/>
                <a:latin typeface="Adobe 繁黑體 Std B"/>
                <a:ea typeface="Noto Sans TC" panose="020B0200000000000000" pitchFamily="34" charset="-120"/>
              </a:rPr>
              <a:t>死亡有其必要生物學目的？</a:t>
            </a:r>
          </a:p>
          <a:p>
            <a:pPr algn="l" fontAlgn="base"/>
            <a:r>
              <a:rPr lang="zh-TW" altLang="en-US" b="0" i="0" dirty="0">
                <a:solidFill>
                  <a:srgbClr val="212529"/>
                </a:solidFill>
                <a:effectLst/>
                <a:latin typeface="Adobe 繁黑體 Std B"/>
                <a:ea typeface="Noto Sans TC" panose="020B0200000000000000" pitchFamily="34" charset="-120"/>
              </a:rPr>
              <a:t>試圖永生又要付出什麼社會和道德成本？</a:t>
            </a:r>
          </a:p>
        </p:txBody>
      </p:sp>
    </p:spTree>
    <p:extLst>
      <p:ext uri="{BB962C8B-B14F-4D97-AF65-F5344CB8AC3E}">
        <p14:creationId xmlns:p14="http://schemas.microsoft.com/office/powerpoint/2010/main" val="12660188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A60F2B27-276E-4F09-BEFB-81A67BCB8D36}"/>
              </a:ext>
            </a:extLst>
          </p:cNvPr>
          <p:cNvSpPr txBox="1"/>
          <p:nvPr/>
        </p:nvSpPr>
        <p:spPr>
          <a:xfrm>
            <a:off x="473039" y="1166842"/>
            <a:ext cx="7429500" cy="4524315"/>
          </a:xfrm>
          <a:prstGeom prst="rect">
            <a:avLst/>
          </a:prstGeom>
          <a:noFill/>
        </p:spPr>
        <p:txBody>
          <a:bodyPr wrap="square" rtlCol="0">
            <a:spAutoFit/>
          </a:bodyPr>
          <a:lstStyle/>
          <a:p>
            <a:r>
              <a:rPr lang="en-US" altLang="zh-TW" sz="3600" b="1" dirty="0"/>
              <a:t>The oldest person for whom we have reliable records was a French woman named Jeanne Calment, who died in 1997 at age 122. She smoked for all but the last five years of her life and ate more than two pounds of chocolate every week.</a:t>
            </a:r>
            <a:endParaRPr lang="zh-TW" altLang="en-US" sz="3600" b="1" dirty="0"/>
          </a:p>
        </p:txBody>
      </p:sp>
      <p:pic>
        <p:nvPicPr>
          <p:cNvPr id="5" name="圖片 4">
            <a:extLst>
              <a:ext uri="{FF2B5EF4-FFF2-40B4-BE49-F238E27FC236}">
                <a16:creationId xmlns:a16="http://schemas.microsoft.com/office/drawing/2014/main" id="{CF1D8342-8B6E-4192-A3CF-B923CDDEDEAA}"/>
              </a:ext>
            </a:extLst>
          </p:cNvPr>
          <p:cNvPicPr>
            <a:picLocks noChangeAspect="1"/>
          </p:cNvPicPr>
          <p:nvPr/>
        </p:nvPicPr>
        <p:blipFill>
          <a:blip r:embed="rId2"/>
          <a:stretch>
            <a:fillRect/>
          </a:stretch>
        </p:blipFill>
        <p:spPr>
          <a:xfrm>
            <a:off x="8115301" y="1657350"/>
            <a:ext cx="3543299" cy="3543299"/>
          </a:xfrm>
          <a:prstGeom prst="rect">
            <a:avLst/>
          </a:prstGeom>
        </p:spPr>
      </p:pic>
    </p:spTree>
    <p:extLst>
      <p:ext uri="{BB962C8B-B14F-4D97-AF65-F5344CB8AC3E}">
        <p14:creationId xmlns:p14="http://schemas.microsoft.com/office/powerpoint/2010/main" val="35178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8016F47-EEAF-A390-854F-F307EDA80DAD}"/>
              </a:ext>
            </a:extLst>
          </p:cNvPr>
          <p:cNvSpPr>
            <a:spLocks noGrp="1"/>
          </p:cNvSpPr>
          <p:nvPr>
            <p:ph idx="1"/>
          </p:nvPr>
        </p:nvSpPr>
        <p:spPr>
          <a:xfrm>
            <a:off x="838200" y="1371600"/>
            <a:ext cx="10515600" cy="4525963"/>
          </a:xfrm>
        </p:spPr>
        <p:txBody>
          <a:bodyPr>
            <a:normAutofit/>
          </a:bodyPr>
          <a:lstStyle/>
          <a:p>
            <a:r>
              <a:rPr lang="zh-TW" altLang="en-US" sz="3200" spc="300" dirty="0">
                <a:latin typeface="微軟正黑體" panose="020B0604030504040204" pitchFamily="34" charset="-120"/>
                <a:ea typeface="微軟正黑體" panose="020B0604030504040204" pitchFamily="34" charset="-120"/>
              </a:rPr>
              <a:t>每週亦須於</a:t>
            </a:r>
            <a:r>
              <a:rPr lang="zh-TW" altLang="en-US" sz="3200" b="1" spc="300" dirty="0">
                <a:solidFill>
                  <a:srgbClr val="FF0000"/>
                </a:solidFill>
                <a:latin typeface="微軟正黑體" panose="020B0604030504040204" pitchFamily="34" charset="-120"/>
                <a:ea typeface="微軟正黑體" panose="020B0604030504040204" pitchFamily="34" charset="-120"/>
              </a:rPr>
              <a:t>上課結束時間前</a:t>
            </a:r>
            <a:r>
              <a:rPr lang="zh-TW" altLang="en-US" sz="3200" spc="300" dirty="0">
                <a:latin typeface="微軟正黑體" panose="020B0604030504040204" pitchFamily="34" charset="-120"/>
                <a:ea typeface="微軟正黑體" panose="020B0604030504040204" pitchFamily="34" charset="-120"/>
              </a:rPr>
              <a:t>完成</a:t>
            </a:r>
            <a:r>
              <a:rPr lang="en-US" altLang="zh-TW" sz="3200" spc="300" dirty="0" err="1">
                <a:latin typeface="微軟正黑體" panose="020B0604030504040204" pitchFamily="34" charset="-120"/>
                <a:ea typeface="微軟正黑體" panose="020B0604030504040204" pitchFamily="34" charset="-120"/>
              </a:rPr>
              <a:t>Slido</a:t>
            </a:r>
            <a:r>
              <a:rPr lang="zh-TW" altLang="en-US" sz="3200" spc="300" dirty="0">
                <a:latin typeface="微軟正黑體" panose="020B0604030504040204" pitchFamily="34" charset="-120"/>
                <a:ea typeface="微軟正黑體" panose="020B0604030504040204" pitchFamily="34" charset="-120"/>
              </a:rPr>
              <a:t>之課堂提問</a:t>
            </a:r>
            <a:endParaRPr lang="en-US" altLang="zh-TW" sz="3200" spc="300" dirty="0">
              <a:latin typeface="微軟正黑體" panose="020B0604030504040204" pitchFamily="34" charset="-120"/>
              <a:ea typeface="微軟正黑體" panose="020B0604030504040204" pitchFamily="34" charset="-120"/>
            </a:endParaRPr>
          </a:p>
          <a:p>
            <a:endParaRPr lang="en-US" altLang="zh-TW" sz="3200" spc="300" dirty="0">
              <a:latin typeface="微軟正黑體" panose="020B0604030504040204" pitchFamily="34" charset="-120"/>
              <a:ea typeface="微軟正黑體" panose="020B0604030504040204" pitchFamily="34" charset="-120"/>
            </a:endParaRPr>
          </a:p>
          <a:p>
            <a:r>
              <a:rPr lang="zh-TW" altLang="en-US" sz="3200" b="1" spc="300" dirty="0">
                <a:solidFill>
                  <a:srgbClr val="FF0000"/>
                </a:solidFill>
                <a:latin typeface="微軟正黑體" panose="020B0604030504040204" pitchFamily="34" charset="-120"/>
                <a:ea typeface="微軟正黑體" panose="020B0604030504040204" pitchFamily="34" charset="-120"/>
              </a:rPr>
              <a:t>請勿使用匿名發問</a:t>
            </a:r>
            <a:r>
              <a:rPr lang="zh-TW" altLang="en-US" sz="3200" spc="300" dirty="0">
                <a:latin typeface="微軟正黑體" panose="020B0604030504040204" pitchFamily="34" charset="-120"/>
                <a:ea typeface="微軟正黑體" panose="020B0604030504040204" pitchFamily="34" charset="-120"/>
              </a:rPr>
              <a:t>，匿名發問者，將不計分</a:t>
            </a:r>
            <a:endParaRPr lang="en-US" altLang="zh-TW" sz="3200" spc="300" dirty="0">
              <a:latin typeface="微軟正黑體" panose="020B0604030504040204" pitchFamily="34" charset="-120"/>
              <a:ea typeface="微軟正黑體" panose="020B0604030504040204" pitchFamily="34" charset="-120"/>
            </a:endParaRPr>
          </a:p>
          <a:p>
            <a:endParaRPr lang="en-US" altLang="zh-TW" sz="3200" spc="300" dirty="0">
              <a:latin typeface="微軟正黑體" panose="020B0604030504040204" pitchFamily="34" charset="-120"/>
              <a:ea typeface="微軟正黑體" panose="020B0604030504040204" pitchFamily="34" charset="-120"/>
            </a:endParaRPr>
          </a:p>
          <a:p>
            <a:r>
              <a:rPr lang="zh-TW" altLang="en-US" sz="3200" spc="300" dirty="0">
                <a:latin typeface="微軟正黑體" panose="020B0604030504040204" pitchFamily="34" charset="-120"/>
                <a:ea typeface="微軟正黑體" panose="020B0604030504040204" pitchFamily="34" charset="-120"/>
              </a:rPr>
              <a:t>發言內容涉及暴力、歧視或性騷擾等不當言論，且屢勸不聽者，將送交本校學生獎懲委員會或性別平等教育委員會處理。</a:t>
            </a:r>
          </a:p>
        </p:txBody>
      </p:sp>
      <p:sp>
        <p:nvSpPr>
          <p:cNvPr id="5" name="標題 1">
            <a:extLst>
              <a:ext uri="{FF2B5EF4-FFF2-40B4-BE49-F238E27FC236}">
                <a16:creationId xmlns:a16="http://schemas.microsoft.com/office/drawing/2014/main" id="{53472BC0-6F6A-4B38-AB6D-8E5A433CC4E4}"/>
              </a:ext>
            </a:extLst>
          </p:cNvPr>
          <p:cNvSpPr>
            <a:spLocks noGrp="1"/>
          </p:cNvSpPr>
          <p:nvPr>
            <p:ph type="title"/>
          </p:nvPr>
        </p:nvSpPr>
        <p:spPr>
          <a:xfrm>
            <a:off x="913006" y="199307"/>
            <a:ext cx="10515600" cy="1325563"/>
          </a:xfrm>
        </p:spPr>
        <p:txBody>
          <a:bodyPr>
            <a:normAutofit/>
          </a:bodyPr>
          <a:lstStyle/>
          <a:p>
            <a:pPr algn="ctr"/>
            <a:r>
              <a:rPr lang="en-US" altLang="zh-TW" sz="3600" dirty="0" err="1">
                <a:latin typeface="微軟正黑體" panose="020B0604030504040204" pitchFamily="34" charset="-120"/>
                <a:ea typeface="微軟正黑體" panose="020B0604030504040204" pitchFamily="34" charset="-120"/>
              </a:rPr>
              <a:t>Slido</a:t>
            </a:r>
            <a:r>
              <a:rPr lang="zh-TW" altLang="en-US" sz="3600" dirty="0">
                <a:latin typeface="微軟正黑體" panose="020B0604030504040204" pitchFamily="34" charset="-120"/>
                <a:ea typeface="微軟正黑體" panose="020B0604030504040204" pitchFamily="34" charset="-120"/>
              </a:rPr>
              <a:t>提問</a:t>
            </a:r>
          </a:p>
        </p:txBody>
      </p:sp>
    </p:spTree>
    <p:extLst>
      <p:ext uri="{BB962C8B-B14F-4D97-AF65-F5344CB8AC3E}">
        <p14:creationId xmlns:p14="http://schemas.microsoft.com/office/powerpoint/2010/main" val="5212862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DA7BB10-448E-436A-8C3E-41E5C771C4B6}"/>
              </a:ext>
            </a:extLst>
          </p:cNvPr>
          <p:cNvSpPr txBox="1"/>
          <p:nvPr/>
        </p:nvSpPr>
        <p:spPr>
          <a:xfrm>
            <a:off x="1085850" y="1997839"/>
            <a:ext cx="10020300" cy="2862322"/>
          </a:xfrm>
          <a:prstGeom prst="rect">
            <a:avLst/>
          </a:prstGeom>
          <a:noFill/>
        </p:spPr>
        <p:txBody>
          <a:bodyPr wrap="square" rtlCol="0">
            <a:spAutoFit/>
          </a:bodyPr>
          <a:lstStyle/>
          <a:p>
            <a:r>
              <a:rPr lang="en-US" altLang="zh-TW" sz="3600" b="1" dirty="0"/>
              <a:t>Already, humans live twice as long as we did 150 years ago due to increased knowledge about diseases and their spread. Does that suggest interventions to triple or quadruple our lifespan lie just around the corner?</a:t>
            </a:r>
            <a:endParaRPr lang="zh-TW" altLang="en-US" sz="3600" b="1" dirty="0"/>
          </a:p>
        </p:txBody>
      </p:sp>
    </p:spTree>
    <p:extLst>
      <p:ext uri="{BB962C8B-B14F-4D97-AF65-F5344CB8AC3E}">
        <p14:creationId xmlns:p14="http://schemas.microsoft.com/office/powerpoint/2010/main" val="2553217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04F05AE-F2F1-4469-AC0A-13AC5EE0DA1C}"/>
              </a:ext>
            </a:extLst>
          </p:cNvPr>
          <p:cNvSpPr/>
          <p:nvPr>
            <p:custDataLst>
              <p:tags r:id="rId2"/>
            </p:custDataLst>
          </p:nvPr>
        </p:nvSpPr>
        <p:spPr>
          <a:xfrm>
            <a:off x="444693" y="1742703"/>
            <a:ext cx="2371696" cy="2371696"/>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7E7B0902-3DF0-45BF-BE03-668436FF0E62}"/>
              </a:ext>
            </a:extLst>
          </p:cNvPr>
          <p:cNvSpPr/>
          <p:nvPr>
            <p:custDataLst>
              <p:tags r:id="rId3"/>
            </p:custDataLst>
          </p:nvPr>
        </p:nvSpPr>
        <p:spPr>
          <a:xfrm>
            <a:off x="3112851" y="1000897"/>
            <a:ext cx="8486226" cy="3855308"/>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4000" b="1">
                <a:solidFill>
                  <a:srgbClr val="000000"/>
                </a:solidFill>
              </a:rPr>
              <a:t>你覺得人類的平均壽命還會再大幅增加嗎？</a:t>
            </a:r>
          </a:p>
        </p:txBody>
      </p:sp>
      <p:sp>
        <p:nvSpPr>
          <p:cNvPr id="4" name="矩形 3">
            <a:extLst>
              <a:ext uri="{FF2B5EF4-FFF2-40B4-BE49-F238E27FC236}">
                <a16:creationId xmlns:a16="http://schemas.microsoft.com/office/drawing/2014/main" id="{13E81407-C803-4D34-9552-D43830EF1236}"/>
              </a:ext>
            </a:extLst>
          </p:cNvPr>
          <p:cNvSpPr/>
          <p:nvPr/>
        </p:nvSpPr>
        <p:spPr>
          <a:xfrm>
            <a:off x="0" y="5820032"/>
            <a:ext cx="12192001" cy="1037968"/>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41155" tIns="259404" rIns="1852888" bIns="203818" rtlCol="0" anchor="ctr">
            <a:normAutofit fontScale="92500"/>
          </a:bodyPr>
          <a:lstStyle/>
          <a:p>
            <a:r>
              <a:rPr lang="en-US" altLang="zh-TW" sz="2600">
                <a:solidFill>
                  <a:srgbClr val="FFFFFF"/>
                </a:solidFill>
              </a:rPr>
              <a:t>The </a:t>
            </a:r>
            <a:r>
              <a:rPr lang="en-US" altLang="zh-TW" sz="2600">
                <a:solidFill>
                  <a:srgbClr val="FFFFFF"/>
                </a:solidFill>
                <a:hlinkClick r:id="rId7">
                  <a:extLst>
                    <a:ext uri="{A12FA001-AC4F-418D-AE19-62706E023703}">
                      <ahyp:hlinkClr xmlns:ahyp="http://schemas.microsoft.com/office/drawing/2018/hyperlinkcolor" val="tx"/>
                    </a:ext>
                  </a:extLst>
                </a:hlinkClick>
              </a:rPr>
              <a:t>Slido app</a:t>
            </a:r>
            <a:r>
              <a:rPr lang="en-US" altLang="zh-TW" sz="2600">
                <a:solidFill>
                  <a:srgbClr val="FFFFFF"/>
                </a:solidFill>
              </a:rPr>
              <a:t> must be installed on every computer you’re presenting from</a:t>
            </a:r>
            <a:endParaRPr lang="zh-TW" altLang="en-US" sz="2600">
              <a:solidFill>
                <a:srgbClr val="FFFFFF"/>
              </a:solidFill>
            </a:endParaRPr>
          </a:p>
        </p:txBody>
      </p:sp>
      <p:pic>
        <p:nvPicPr>
          <p:cNvPr id="6" name="圖形 5">
            <a:extLst>
              <a:ext uri="{FF2B5EF4-FFF2-40B4-BE49-F238E27FC236}">
                <a16:creationId xmlns:a16="http://schemas.microsoft.com/office/drawing/2014/main" id="{1B596177-29BB-4EED-B5CE-88C1C1638D8A}"/>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96462" y="6190785"/>
            <a:ext cx="296462" cy="296462"/>
          </a:xfrm>
          <a:prstGeom prst="rect">
            <a:avLst/>
          </a:prstGeom>
        </p:spPr>
      </p:pic>
      <p:sp>
        <p:nvSpPr>
          <p:cNvPr id="7" name="梯形 6">
            <a:extLst>
              <a:ext uri="{FF2B5EF4-FFF2-40B4-BE49-F238E27FC236}">
                <a16:creationId xmlns:a16="http://schemas.microsoft.com/office/drawing/2014/main" id="{C667355A-122C-4B14-BD8A-88DF6DAF3DED}"/>
              </a:ext>
            </a:extLst>
          </p:cNvPr>
          <p:cNvSpPr/>
          <p:nvPr/>
        </p:nvSpPr>
        <p:spPr>
          <a:xfrm rot="2700000">
            <a:off x="9620371" y="514924"/>
            <a:ext cx="3335198" cy="778213"/>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altLang="zh-TW" sz="2600" b="1">
                <a:solidFill>
                  <a:srgbClr val="198038"/>
                </a:solidFill>
              </a:rPr>
              <a:t>Do not edit
</a:t>
            </a:r>
            <a:r>
              <a:rPr lang="en-US" altLang="zh-TW"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zh-TW" altLang="en-US" sz="2200">
              <a:solidFill>
                <a:srgbClr val="198038"/>
              </a:solidFill>
            </a:endParaRPr>
          </a:p>
        </p:txBody>
      </p:sp>
      <p:pic>
        <p:nvPicPr>
          <p:cNvPr id="9" name="圖形 8">
            <a:extLst>
              <a:ext uri="{FF2B5EF4-FFF2-40B4-BE49-F238E27FC236}">
                <a16:creationId xmlns:a16="http://schemas.microsoft.com/office/drawing/2014/main" id="{CB80CFC7-E7C7-4F85-8236-802259C7702C}"/>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4015944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433760-0F3F-4D05-99CE-A4EA2FCB9E77}"/>
              </a:ext>
            </a:extLst>
          </p:cNvPr>
          <p:cNvSpPr/>
          <p:nvPr>
            <p:custDataLst>
              <p:tags r:id="rId2"/>
            </p:custDataLst>
          </p:nvPr>
        </p:nvSpPr>
        <p:spPr>
          <a:xfrm>
            <a:off x="444693" y="1742703"/>
            <a:ext cx="2371696" cy="2371696"/>
          </a:xfrm>
          <a:prstGeom prst="rect">
            <a:avLst/>
          </a:prstGeom>
          <a:blipFill>
            <a:blip r:embed="rId5">
              <a:extLst>
                <a:ext uri="{96DAC541-7B7A-43D3-8B79-37D633B846F1}">
                  <asvg:svgBlip xmlns:asvg="http://schemas.microsoft.com/office/drawing/2016/SVG/main" r:embed="rId6"/>
                </a:ext>
              </a:extLst>
            </a:blip>
            <a:stretch>
              <a:fillRect/>
            </a:stretch>
          </a:blip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6813FA5D-0B94-422F-9F58-A8AED71D7099}"/>
              </a:ext>
            </a:extLst>
          </p:cNvPr>
          <p:cNvSpPr/>
          <p:nvPr>
            <p:custDataLst>
              <p:tags r:id="rId3"/>
            </p:custDataLst>
          </p:nvPr>
        </p:nvSpPr>
        <p:spPr>
          <a:xfrm>
            <a:off x="3112851" y="1000897"/>
            <a:ext cx="8486226" cy="3855308"/>
          </a:xfrm>
          <a:prstGeom prst="rect">
            <a:avLst/>
          </a:prstGeom>
          <a:noFill/>
          <a:ln w="25400" cap="flat" cmpd="sng" algn="ctr">
            <a:solidFill>
              <a:srgbClr val="FFFFFF"/>
            </a:solidFill>
            <a:prstDash val="solid"/>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4000" b="1">
                <a:solidFill>
                  <a:srgbClr val="000000"/>
                </a:solidFill>
              </a:rPr>
              <a:t>Audience Q&amp;A</a:t>
            </a:r>
            <a:endParaRPr lang="zh-TW" altLang="en-US" sz="4000" b="1">
              <a:solidFill>
                <a:srgbClr val="000000"/>
              </a:solidFill>
            </a:endParaRPr>
          </a:p>
        </p:txBody>
      </p:sp>
      <p:sp>
        <p:nvSpPr>
          <p:cNvPr id="4" name="矩形 3">
            <a:extLst>
              <a:ext uri="{FF2B5EF4-FFF2-40B4-BE49-F238E27FC236}">
                <a16:creationId xmlns:a16="http://schemas.microsoft.com/office/drawing/2014/main" id="{DE96C8EB-BA1A-465E-A850-E65984265D24}"/>
              </a:ext>
            </a:extLst>
          </p:cNvPr>
          <p:cNvSpPr/>
          <p:nvPr/>
        </p:nvSpPr>
        <p:spPr>
          <a:xfrm>
            <a:off x="0" y="5820032"/>
            <a:ext cx="12192001" cy="1037968"/>
          </a:xfrm>
          <a:prstGeom prst="rect">
            <a:avLst/>
          </a:prstGeom>
          <a:solidFill>
            <a:srgbClr val="19803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741155" tIns="259404" rIns="1852888" bIns="203818" rtlCol="0" anchor="ctr">
            <a:normAutofit fontScale="92500"/>
          </a:bodyPr>
          <a:lstStyle/>
          <a:p>
            <a:r>
              <a:rPr lang="en-US" altLang="zh-TW" sz="2600">
                <a:solidFill>
                  <a:srgbClr val="FFFFFF"/>
                </a:solidFill>
              </a:rPr>
              <a:t>The </a:t>
            </a:r>
            <a:r>
              <a:rPr lang="en-US" altLang="zh-TW" sz="2600">
                <a:solidFill>
                  <a:srgbClr val="FFFFFF"/>
                </a:solidFill>
                <a:hlinkClick r:id="rId7">
                  <a:extLst>
                    <a:ext uri="{A12FA001-AC4F-418D-AE19-62706E023703}">
                      <ahyp:hlinkClr xmlns:ahyp="http://schemas.microsoft.com/office/drawing/2018/hyperlinkcolor" val="tx"/>
                    </a:ext>
                  </a:extLst>
                </a:hlinkClick>
              </a:rPr>
              <a:t>Slido app</a:t>
            </a:r>
            <a:r>
              <a:rPr lang="en-US" altLang="zh-TW" sz="2600">
                <a:solidFill>
                  <a:srgbClr val="FFFFFF"/>
                </a:solidFill>
              </a:rPr>
              <a:t> must be installed on every computer you’re presenting from</a:t>
            </a:r>
            <a:endParaRPr lang="zh-TW" altLang="en-US" sz="2600">
              <a:solidFill>
                <a:srgbClr val="FFFFFF"/>
              </a:solidFill>
            </a:endParaRPr>
          </a:p>
        </p:txBody>
      </p:sp>
      <p:pic>
        <p:nvPicPr>
          <p:cNvPr id="6" name="圖形 5">
            <a:extLst>
              <a:ext uri="{FF2B5EF4-FFF2-40B4-BE49-F238E27FC236}">
                <a16:creationId xmlns:a16="http://schemas.microsoft.com/office/drawing/2014/main" id="{B56C7EBC-6051-47F5-A707-64FEF0E67E4C}"/>
              </a:ext>
            </a:extLst>
          </p:cNvPr>
          <p:cNvPicPr>
            <a:picLocks/>
          </p:cNvPicPr>
          <p:nvPr/>
        </p:nvPicPr>
        <p:blipFill>
          <a:blip r:embed="rId8">
            <a:extLst>
              <a:ext uri="{96DAC541-7B7A-43D3-8B79-37D633B846F1}">
                <asvg:svgBlip xmlns:asvg="http://schemas.microsoft.com/office/drawing/2016/SVG/main" r:embed="rId9"/>
              </a:ext>
            </a:extLst>
          </a:blip>
          <a:stretch>
            <a:fillRect/>
          </a:stretch>
        </p:blipFill>
        <p:spPr>
          <a:xfrm>
            <a:off x="296462" y="6190785"/>
            <a:ext cx="296462" cy="296462"/>
          </a:xfrm>
          <a:prstGeom prst="rect">
            <a:avLst/>
          </a:prstGeom>
        </p:spPr>
      </p:pic>
      <p:sp>
        <p:nvSpPr>
          <p:cNvPr id="7" name="梯形 6">
            <a:extLst>
              <a:ext uri="{FF2B5EF4-FFF2-40B4-BE49-F238E27FC236}">
                <a16:creationId xmlns:a16="http://schemas.microsoft.com/office/drawing/2014/main" id="{7CFEA996-E535-419C-B423-0D00B05FF125}"/>
              </a:ext>
            </a:extLst>
          </p:cNvPr>
          <p:cNvSpPr/>
          <p:nvPr/>
        </p:nvSpPr>
        <p:spPr>
          <a:xfrm rot="2700000">
            <a:off x="9620371" y="514924"/>
            <a:ext cx="3335198" cy="778213"/>
          </a:xfrm>
          <a:prstGeom prst="trapezoid">
            <a:avLst>
              <a:gd name="adj" fmla="val 100000"/>
            </a:avLst>
          </a:prstGeom>
          <a:solidFill>
            <a:srgbClr val="EDFAF2"/>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tIns="0" bIns="0" rtlCol="0" anchor="t">
            <a:normAutofit fontScale="70000" lnSpcReduction="20000"/>
          </a:bodyPr>
          <a:lstStyle/>
          <a:p>
            <a:pPr algn="ctr"/>
            <a:r>
              <a:rPr lang="en-US" altLang="zh-TW" sz="2600" b="1">
                <a:solidFill>
                  <a:srgbClr val="198038"/>
                </a:solidFill>
              </a:rPr>
              <a:t>Do not edit
</a:t>
            </a:r>
            <a:r>
              <a:rPr lang="en-US" altLang="zh-TW" sz="2200">
                <a:solidFill>
                  <a:srgbClr val="198038"/>
                </a:solidFill>
                <a:hlinkClick r:id="rId10">
                  <a:extLst>
                    <a:ext uri="{A12FA001-AC4F-418D-AE19-62706E023703}">
                      <ahyp:hlinkClr xmlns:ahyp="http://schemas.microsoft.com/office/drawing/2018/hyperlinkcolor" val="tx"/>
                    </a:ext>
                  </a:extLst>
                </a:hlinkClick>
              </a:rPr>
              <a:t>How to change the design</a:t>
            </a:r>
            <a:endParaRPr lang="zh-TW" altLang="en-US" sz="2200">
              <a:solidFill>
                <a:srgbClr val="198038"/>
              </a:solidFill>
            </a:endParaRPr>
          </a:p>
        </p:txBody>
      </p:sp>
      <p:pic>
        <p:nvPicPr>
          <p:cNvPr id="9" name="圖形 8">
            <a:extLst>
              <a:ext uri="{FF2B5EF4-FFF2-40B4-BE49-F238E27FC236}">
                <a16:creationId xmlns:a16="http://schemas.microsoft.com/office/drawing/2014/main" id="{4281E6CB-361D-48A7-858C-C0AED502E384}"/>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10746748" y="6153727"/>
            <a:ext cx="1111733" cy="370578"/>
          </a:xfrm>
          <a:prstGeom prst="rect">
            <a:avLst/>
          </a:prstGeom>
        </p:spPr>
      </p:pic>
    </p:spTree>
    <p:custDataLst>
      <p:tags r:id="rId1"/>
    </p:custDataLst>
    <p:extLst>
      <p:ext uri="{BB962C8B-B14F-4D97-AF65-F5344CB8AC3E}">
        <p14:creationId xmlns:p14="http://schemas.microsoft.com/office/powerpoint/2010/main" val="18861585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923352" y="1406501"/>
            <a:ext cx="7941667" cy="5252976"/>
          </a:xfrm>
          <a:prstGeom prst="rect">
            <a:avLst/>
          </a:prstGeom>
        </p:spPr>
        <p:txBody>
          <a:bodyPr wrap="square">
            <a:spAutoFit/>
          </a:bodyPr>
          <a:lstStyle/>
          <a:p>
            <a:pPr marL="0" marR="0" lvl="0" indent="0" algn="just" defTabSz="914400" rtl="0" eaLnBrk="1" fontAlgn="auto" latinLnBrk="0" hangingPunct="1">
              <a:lnSpc>
                <a:spcPts val="29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研究目的</a:t>
            </a:r>
          </a:p>
          <a:p>
            <a:pPr marL="285750" marR="0" lvl="0" indent="-28575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了解新生課程對大一同學學習與適應的影響</a:t>
            </a:r>
          </a:p>
          <a:p>
            <a:pPr marL="285750" marR="0" lvl="0" indent="-28575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問卷分為「前測」與「後測」兩階段，作為課程成效分析依據</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填答對象</a:t>
            </a: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問卷普發給生醫院全體大一同學</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研究倫理聲明</a:t>
            </a: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自願參與</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：您可自由決定是否填答，不會影響課程成績與任何學校權益</a:t>
            </a:r>
          </a:p>
          <a:p>
            <a:pPr marL="285750" marR="0" lvl="0" indent="-28575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資料保密</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：所有答案將匿名處理，僅用於學術研究與課程改進，不會洩漏個人資訊</a:t>
            </a:r>
          </a:p>
          <a:p>
            <a:pPr marL="285750" marR="0" lvl="0" indent="-28575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時間需求</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：填寫約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10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分鐘</a:t>
            </a:r>
          </a:p>
          <a:p>
            <a:pPr marL="285750" marR="0" lvl="0" indent="-28575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聯絡方式</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：若有疑問，請與研究團隊聯繫（</a:t>
            </a:r>
            <a:r>
              <a:rPr kumimoji="0" lang="en-US" altLang="zh-TW" sz="1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exalt@my.nthu.edu.tw</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ts val="29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填答回饋</a:t>
            </a:r>
            <a:endParaRPr kumimoji="0" lang="zh-TW" altLang="en-US" sz="20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凡完成前測問卷者，可獲得探索學習中心 飲料提袋一個</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凡於學期結束時完成後測問卷者，可獲得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50</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元便利店禮券 乙份</a:t>
            </a: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ts val="2900"/>
              </a:lnSpc>
              <a:spcBef>
                <a:spcPts val="0"/>
              </a:spcBef>
              <a:spcAft>
                <a:spcPts val="0"/>
              </a:spcAft>
              <a:buClrTx/>
              <a:buSzTx/>
              <a:buFont typeface="Arial" panose="020B0604020202020204" pitchFamily="34" charset="0"/>
              <a:buChar char="•"/>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發送方式：完成填答問卷後向助教出示填答完畢即可</a:t>
            </a:r>
          </a:p>
        </p:txBody>
      </p:sp>
      <p:pic>
        <p:nvPicPr>
          <p:cNvPr id="5" name="圖片 4" descr="一張含有 圖形, 美工圖案, 卡通, 設計 的圖片&#10;&#10;AI 產生的內容可能不正確。">
            <a:extLst>
              <a:ext uri="{FF2B5EF4-FFF2-40B4-BE49-F238E27FC236}">
                <a16:creationId xmlns:a16="http://schemas.microsoft.com/office/drawing/2014/main" id="{A06F26AE-A444-1B71-90A6-CCFCFED14ED5}"/>
              </a:ext>
            </a:extLst>
          </p:cNvPr>
          <p:cNvPicPr>
            <a:picLocks noChangeAspect="1"/>
          </p:cNvPicPr>
          <p:nvPr/>
        </p:nvPicPr>
        <p:blipFill>
          <a:blip r:embed="rId2" cstate="print">
            <a:clrChange>
              <a:clrFrom>
                <a:srgbClr val="FFFFFF"/>
              </a:clrFrom>
              <a:clrTo>
                <a:srgbClr val="FFFFFF">
                  <a:alpha val="0"/>
                </a:srgbClr>
              </a:clrTo>
            </a:clrChange>
            <a:alphaModFix/>
            <a:extLst>
              <a:ext uri="{28A0092B-C50C-407E-A947-70E740481C1C}">
                <a14:useLocalDpi xmlns:a14="http://schemas.microsoft.com/office/drawing/2010/main" val="0"/>
              </a:ext>
            </a:extLst>
          </a:blip>
          <a:stretch>
            <a:fillRect/>
          </a:stretch>
        </p:blipFill>
        <p:spPr>
          <a:xfrm>
            <a:off x="70884" y="99956"/>
            <a:ext cx="3071811" cy="906610"/>
          </a:xfrm>
          <a:prstGeom prst="rect">
            <a:avLst/>
          </a:prstGeom>
        </p:spPr>
      </p:pic>
      <p:sp>
        <p:nvSpPr>
          <p:cNvPr id="6" name="圓角矩形 5"/>
          <p:cNvSpPr/>
          <p:nvPr/>
        </p:nvSpPr>
        <p:spPr>
          <a:xfrm>
            <a:off x="5024761" y="465319"/>
            <a:ext cx="5273336" cy="674703"/>
          </a:xfrm>
          <a:prstGeom prst="roundRect">
            <a:avLst>
              <a:gd name="adj" fmla="val 50000"/>
            </a:avLst>
          </a:prstGeom>
          <a:solidFill>
            <a:srgbClr val="5267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新生課程前測問卷填答說明</a:t>
            </a:r>
          </a:p>
        </p:txBody>
      </p:sp>
      <p:pic>
        <p:nvPicPr>
          <p:cNvPr id="7" name="圖片 6"/>
          <p:cNvPicPr>
            <a:picLocks noChangeAspect="1"/>
          </p:cNvPicPr>
          <p:nvPr/>
        </p:nvPicPr>
        <p:blipFill>
          <a:blip r:embed="rId3"/>
          <a:stretch>
            <a:fillRect/>
          </a:stretch>
        </p:blipFill>
        <p:spPr>
          <a:xfrm>
            <a:off x="763293" y="2216896"/>
            <a:ext cx="2583588" cy="2577393"/>
          </a:xfrm>
          <a:prstGeom prst="rect">
            <a:avLst/>
          </a:prstGeom>
        </p:spPr>
      </p:pic>
      <p:sp>
        <p:nvSpPr>
          <p:cNvPr id="8" name="矩形 7"/>
          <p:cNvSpPr/>
          <p:nvPr/>
        </p:nvSpPr>
        <p:spPr>
          <a:xfrm>
            <a:off x="1039424" y="4794289"/>
            <a:ext cx="203132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新生課程前測問卷</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填答網址</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3" name="圖片 2" descr="一張含有 袋子, 手提包, 配件, 購物袋 的圖片&#10;&#10;AI 產生的內容可能不正確。">
            <a:extLst>
              <a:ext uri="{FF2B5EF4-FFF2-40B4-BE49-F238E27FC236}">
                <a16:creationId xmlns:a16="http://schemas.microsoft.com/office/drawing/2014/main" id="{B378D1DD-C8D2-4D02-CFD8-9AEFE2F03C03}"/>
              </a:ext>
            </a:extLst>
          </p:cNvPr>
          <p:cNvPicPr>
            <a:picLocks noChangeAspect="1"/>
          </p:cNvPicPr>
          <p:nvPr/>
        </p:nvPicPr>
        <p:blipFill>
          <a:blip r:embed="rId4">
            <a:extLst>
              <a:ext uri="{28A0092B-C50C-407E-A947-70E740481C1C}">
                <a14:useLocalDpi xmlns:a14="http://schemas.microsoft.com/office/drawing/2010/main" val="0"/>
              </a:ext>
            </a:extLst>
          </a:blip>
          <a:srcRect l="27917" t="14534" r="25823" b="11731"/>
          <a:stretch>
            <a:fillRect/>
          </a:stretch>
        </p:blipFill>
        <p:spPr>
          <a:xfrm>
            <a:off x="10182386" y="5056276"/>
            <a:ext cx="2009614" cy="1801724"/>
          </a:xfrm>
          <a:prstGeom prst="rect">
            <a:avLst/>
          </a:prstGeom>
        </p:spPr>
      </p:pic>
    </p:spTree>
    <p:extLst>
      <p:ext uri="{BB962C8B-B14F-4D97-AF65-F5344CB8AC3E}">
        <p14:creationId xmlns:p14="http://schemas.microsoft.com/office/powerpoint/2010/main" val="2445753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7937F30-A924-3108-3426-A4250CAD123C}"/>
              </a:ext>
            </a:extLst>
          </p:cNvPr>
          <p:cNvSpPr>
            <a:spLocks noGrp="1"/>
          </p:cNvSpPr>
          <p:nvPr>
            <p:ph idx="1"/>
          </p:nvPr>
        </p:nvSpPr>
        <p:spPr>
          <a:xfrm>
            <a:off x="838201" y="1600200"/>
            <a:ext cx="10210799" cy="4351338"/>
          </a:xfrm>
        </p:spPr>
        <p:txBody>
          <a:bodyPr/>
          <a:lstStyle/>
          <a:p>
            <a:r>
              <a:rPr lang="zh-TW" altLang="en-US" sz="3200" spc="300" dirty="0">
                <a:latin typeface="微軟正黑體" panose="020B0604030504040204" pitchFamily="34" charset="-120"/>
                <a:ea typeface="微軟正黑體" panose="020B0604030504040204" pitchFamily="34" charset="-120"/>
              </a:rPr>
              <a:t>與當週課程內容高度相關</a:t>
            </a:r>
            <a:r>
              <a:rPr lang="en-US" altLang="zh-TW" sz="3200" spc="300" dirty="0">
                <a:latin typeface="微軟正黑體" panose="020B0604030504040204" pitchFamily="34" charset="-120"/>
                <a:ea typeface="微軟正黑體" panose="020B0604030504040204" pitchFamily="34" charset="-120"/>
              </a:rPr>
              <a:t>–</a:t>
            </a:r>
            <a:r>
              <a:rPr lang="zh-TW" altLang="en-US" sz="3200" spc="300" dirty="0">
                <a:latin typeface="微軟正黑體" panose="020B0604030504040204" pitchFamily="34" charset="-120"/>
                <a:ea typeface="微軟正黑體" panose="020B0604030504040204" pitchFamily="34" charset="-120"/>
              </a:rPr>
              <a:t> </a:t>
            </a:r>
            <a:r>
              <a:rPr lang="en-US" altLang="zh-TW" sz="3200" spc="300" dirty="0">
                <a:latin typeface="微軟正黑體" panose="020B0604030504040204" pitchFamily="34" charset="-120"/>
                <a:ea typeface="微軟正黑體" panose="020B0604030504040204" pitchFamily="34" charset="-120"/>
              </a:rPr>
              <a:t>10</a:t>
            </a:r>
            <a:r>
              <a:rPr lang="zh-TW" altLang="en-US" sz="3200" spc="300" dirty="0">
                <a:latin typeface="微軟正黑體" panose="020B0604030504040204" pitchFamily="34" charset="-120"/>
                <a:ea typeface="微軟正黑體" panose="020B0604030504040204" pitchFamily="34" charset="-120"/>
              </a:rPr>
              <a:t>分</a:t>
            </a:r>
            <a:endParaRPr lang="en-US" altLang="zh-TW" sz="3200" spc="300" dirty="0">
              <a:latin typeface="微軟正黑體" panose="020B0604030504040204" pitchFamily="34" charset="-120"/>
              <a:ea typeface="微軟正黑體" panose="020B0604030504040204" pitchFamily="34" charset="-120"/>
            </a:endParaRPr>
          </a:p>
          <a:p>
            <a:endParaRPr lang="en-US" altLang="zh-TW" sz="3200" spc="300" dirty="0">
              <a:latin typeface="微軟正黑體" panose="020B0604030504040204" pitchFamily="34" charset="-120"/>
              <a:ea typeface="微軟正黑體" panose="020B0604030504040204" pitchFamily="34" charset="-120"/>
            </a:endParaRPr>
          </a:p>
          <a:p>
            <a:r>
              <a:rPr lang="zh-TW" altLang="en-US" sz="3200" spc="300" dirty="0">
                <a:latin typeface="微軟正黑體" panose="020B0604030504040204" pitchFamily="34" charset="-120"/>
                <a:ea typeface="微軟正黑體" panose="020B0604030504040204" pitchFamily="34" charset="-120"/>
              </a:rPr>
              <a:t>與當週課程內容不完全相關但包含生命科學學科相關</a:t>
            </a:r>
            <a:r>
              <a:rPr lang="en-US" altLang="zh-TW" sz="3200" spc="300" dirty="0">
                <a:latin typeface="微軟正黑體" panose="020B0604030504040204" pitchFamily="34" charset="-120"/>
                <a:ea typeface="微軟正黑體" panose="020B0604030504040204" pitchFamily="34" charset="-120"/>
              </a:rPr>
              <a:t>–</a:t>
            </a:r>
            <a:r>
              <a:rPr lang="zh-TW" altLang="en-US" sz="3200" spc="300" dirty="0">
                <a:latin typeface="微軟正黑體" panose="020B0604030504040204" pitchFamily="34" charset="-120"/>
                <a:ea typeface="微軟正黑體" panose="020B0604030504040204" pitchFamily="34" charset="-120"/>
              </a:rPr>
              <a:t> </a:t>
            </a:r>
            <a:r>
              <a:rPr lang="en-US" altLang="zh-TW" sz="3200" spc="300" dirty="0">
                <a:latin typeface="微軟正黑體" panose="020B0604030504040204" pitchFamily="34" charset="-120"/>
                <a:ea typeface="微軟正黑體" panose="020B0604030504040204" pitchFamily="34" charset="-120"/>
              </a:rPr>
              <a:t>6</a:t>
            </a:r>
            <a:r>
              <a:rPr lang="zh-TW" altLang="en-US" sz="3200" spc="300" dirty="0">
                <a:latin typeface="微軟正黑體" panose="020B0604030504040204" pitchFamily="34" charset="-120"/>
                <a:ea typeface="微軟正黑體" panose="020B0604030504040204" pitchFamily="34" charset="-120"/>
              </a:rPr>
              <a:t>分</a:t>
            </a:r>
            <a:endParaRPr lang="en-US" altLang="zh-TW" sz="3200" spc="300" dirty="0">
              <a:latin typeface="微軟正黑體" panose="020B0604030504040204" pitchFamily="34" charset="-120"/>
              <a:ea typeface="微軟正黑體" panose="020B0604030504040204" pitchFamily="34" charset="-120"/>
            </a:endParaRPr>
          </a:p>
          <a:p>
            <a:endParaRPr lang="en-US" altLang="zh-TW" sz="3200" spc="300" dirty="0">
              <a:latin typeface="微軟正黑體" panose="020B0604030504040204" pitchFamily="34" charset="-120"/>
              <a:ea typeface="微軟正黑體" panose="020B0604030504040204" pitchFamily="34" charset="-120"/>
            </a:endParaRPr>
          </a:p>
          <a:p>
            <a:r>
              <a:rPr lang="zh-TW" altLang="en-US" sz="3200" spc="300" dirty="0">
                <a:latin typeface="微軟正黑體" panose="020B0604030504040204" pitchFamily="34" charset="-120"/>
                <a:ea typeface="微軟正黑體" panose="020B0604030504040204" pitchFamily="34" charset="-120"/>
              </a:rPr>
              <a:t>與課程內容完全無關或未提問</a:t>
            </a:r>
            <a:r>
              <a:rPr lang="en-US" altLang="zh-TW" sz="3200" spc="300" dirty="0">
                <a:latin typeface="微軟正黑體" panose="020B0604030504040204" pitchFamily="34" charset="-120"/>
                <a:ea typeface="微軟正黑體" panose="020B0604030504040204" pitchFamily="34" charset="-120"/>
              </a:rPr>
              <a:t>–</a:t>
            </a:r>
            <a:r>
              <a:rPr lang="zh-TW" altLang="en-US" sz="3200" spc="300" dirty="0">
                <a:latin typeface="微軟正黑體" panose="020B0604030504040204" pitchFamily="34" charset="-120"/>
                <a:ea typeface="微軟正黑體" panose="020B0604030504040204" pitchFamily="34" charset="-120"/>
              </a:rPr>
              <a:t> </a:t>
            </a:r>
            <a:r>
              <a:rPr lang="en-US" altLang="zh-TW" sz="3200" spc="300" dirty="0">
                <a:latin typeface="微軟正黑體" panose="020B0604030504040204" pitchFamily="34" charset="-120"/>
                <a:ea typeface="微軟正黑體" panose="020B0604030504040204" pitchFamily="34" charset="-120"/>
              </a:rPr>
              <a:t>0</a:t>
            </a:r>
            <a:r>
              <a:rPr lang="zh-TW" altLang="en-US" sz="3200" spc="300" dirty="0">
                <a:latin typeface="微軟正黑體" panose="020B0604030504040204" pitchFamily="34" charset="-120"/>
                <a:ea typeface="微軟正黑體" panose="020B0604030504040204" pitchFamily="34" charset="-120"/>
              </a:rPr>
              <a:t>分</a:t>
            </a:r>
          </a:p>
          <a:p>
            <a:endParaRPr lang="zh-TW" altLang="en-US" dirty="0"/>
          </a:p>
        </p:txBody>
      </p:sp>
      <p:sp>
        <p:nvSpPr>
          <p:cNvPr id="5" name="標題 1">
            <a:extLst>
              <a:ext uri="{FF2B5EF4-FFF2-40B4-BE49-F238E27FC236}">
                <a16:creationId xmlns:a16="http://schemas.microsoft.com/office/drawing/2014/main" id="{75CA8082-864F-46D5-B701-C9129C2063A0}"/>
              </a:ext>
            </a:extLst>
          </p:cNvPr>
          <p:cNvSpPr>
            <a:spLocks noGrp="1"/>
          </p:cNvSpPr>
          <p:nvPr>
            <p:ph type="title"/>
          </p:nvPr>
        </p:nvSpPr>
        <p:spPr>
          <a:xfrm>
            <a:off x="913006" y="199307"/>
            <a:ext cx="10515600" cy="1325563"/>
          </a:xfrm>
        </p:spPr>
        <p:txBody>
          <a:bodyPr>
            <a:normAutofit/>
          </a:bodyPr>
          <a:lstStyle/>
          <a:p>
            <a:pPr algn="ctr"/>
            <a:r>
              <a:rPr lang="en-US" altLang="zh-TW" sz="3600" dirty="0" err="1">
                <a:latin typeface="微軟正黑體" panose="020B0604030504040204" pitchFamily="34" charset="-120"/>
                <a:ea typeface="微軟正黑體" panose="020B0604030504040204" pitchFamily="34" charset="-120"/>
              </a:rPr>
              <a:t>Slido</a:t>
            </a:r>
            <a:r>
              <a:rPr lang="zh-TW" altLang="en-US" sz="3600" dirty="0">
                <a:latin typeface="微軟正黑體" panose="020B0604030504040204" pitchFamily="34" charset="-120"/>
                <a:ea typeface="微軟正黑體" panose="020B0604030504040204" pitchFamily="34" charset="-120"/>
              </a:rPr>
              <a:t>提問評分標準</a:t>
            </a:r>
          </a:p>
        </p:txBody>
      </p:sp>
    </p:spTree>
    <p:extLst>
      <p:ext uri="{BB962C8B-B14F-4D97-AF65-F5344CB8AC3E}">
        <p14:creationId xmlns:p14="http://schemas.microsoft.com/office/powerpoint/2010/main" val="34468006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4.1.3212"/>
  <p:tag name="SLIDO_PRESENTATION_ID" val="00000000-0000-0000-0000-000000000000"/>
  <p:tag name="SLIDO_EVENT_UUID" val="0d10006a-454a-4dad-989f-4a3389485e94"/>
  <p:tag name="SLIDO_EVENT_SECTION_UUID" val="d9f09777-1150-466f-b5b9-94c20cf906a0"/>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METADATA" val="eyJUaW1lc3RhbXAiOjE3NTY1NDAzNTd9"/>
  <p:tag name="SLIDO_TYPE" val="SlidoPoll"/>
  <p:tag name="SLIDO_POLL_UUID" val="77478a01-9ae0-4c23-8516-14688fed1338"/>
  <p:tag name="SLIDO_TIMELINE" val="W3sicG9sbFF1ZXN0aW9uVXVpZCI6IjA4NjdhMzk4LTFmMjYtNGVhMy04NjU1LWJjZTFmOWUwODczMSIsInNob3dSZXN1bHRzIjp0cnVlLCJzaG93Q29ycmVjdEFuc3dlcnMiOmZhbHNlLCJ2b3RpbmdMb2NrZWQiOmZhbHNlfV0="/>
</p:tagLst>
</file>

<file path=ppt/tags/tag12.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14.xml><?xml version="1.0" encoding="utf-8"?>
<p:tagLst xmlns:a="http://schemas.openxmlformats.org/drawingml/2006/main" xmlns:r="http://schemas.openxmlformats.org/officeDocument/2006/relationships" xmlns:p="http://schemas.openxmlformats.org/presentationml/2006/main">
  <p:tag name="SLIDO_METADATA" val="eyJUaW1lc3RhbXAiOjE3NTY1NDAzOTl9"/>
  <p:tag name="SLIDO_TYPE" val="SlidoPoll"/>
  <p:tag name="SLIDO_POLL_UUID" val="5b672dc7-6956-4734-90ff-ef877b0eb845"/>
  <p:tag name="SLIDO_TIMELINE" val="W3sicG9sbFF1ZXN0aW9uVXVpZCI6IjcwYzU5NjM4LTFiMmMtNGIyZS1iODczLTMyZjVkNjJiOTMyMCIsInNob3dSZXN1bHRzIjp0cnVlLCJzaG93Q29ycmVjdEFuc3dlcnMiOmZhbHNlLCJ2b3RpbmdMb2NrZWQiOmZhbHNlfV0="/>
</p:tagLst>
</file>

<file path=ppt/tags/tag1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6.xml><?xml version="1.0" encoding="utf-8"?>
<p:tagLst xmlns:a="http://schemas.openxmlformats.org/drawingml/2006/main" xmlns:r="http://schemas.openxmlformats.org/officeDocument/2006/relationships" xmlns:p="http://schemas.openxmlformats.org/presentationml/2006/main">
  <p:tag name="SLIDO_ELEMENT" val="title"/>
</p:tagLst>
</file>

<file path=ppt/tags/tag17.xml><?xml version="1.0" encoding="utf-8"?>
<p:tagLst xmlns:a="http://schemas.openxmlformats.org/drawingml/2006/main" xmlns:r="http://schemas.openxmlformats.org/officeDocument/2006/relationships" xmlns:p="http://schemas.openxmlformats.org/presentationml/2006/main">
  <p:tag name="SLIDO_METADATA" val="eyJUaW1lc3RhbXAiOjE3NTY1NDA0MDV9"/>
  <p:tag name="SLIDO_TYPE" val="SlidoPoll"/>
  <p:tag name="SLIDO_POLL_UUID" val="06e150bd-d414-42e5-b821-2000d42dddd5"/>
  <p:tag name="SLIDO_TIMELINE" val="W3sicG9sbFF1ZXN0aW9uVXVpZCI6ImY0NGZiY2M4LTM3YTktNDQ3MS05MzcxLTE1MmM5Mjg0YTc1YSIsInNob3dSZXN1bHRzIjp0cnVlLCJzaG93Q29ycmVjdEFuc3dlcnMiOmZhbHNlLCJ2b3RpbmdMb2NrZWQiOmZhbHNlfV0="/>
</p:tagLst>
</file>

<file path=ppt/tags/tag1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9.xml><?xml version="1.0" encoding="utf-8"?>
<p:tagLst xmlns:a="http://schemas.openxmlformats.org/drawingml/2006/main" xmlns:r="http://schemas.openxmlformats.org/officeDocument/2006/relationships" xmlns:p="http://schemas.openxmlformats.org/presentationml/2006/main">
  <p:tag name="SLIDO_ELEMENT" val="title"/>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NTY2MDU1NjF9"/>
  <p:tag name="SLIDO_TYPE" val="SlidoPoll"/>
  <p:tag name="SLIDO_POLL_UUID" val="e7494e6a-3815-4f8a-b0fe-573da93280a4"/>
  <p:tag name="SLIDO_TIMELINE" val="W3sicG9sbFF1ZXN0aW9uVXVpZCI6IjkwYmRiNDVkLTZlZDUtNGZkYy04YmVhLTYxYTFmZmU5M2RiYiIsInNob3dSZXN1bHRzIjp0cnVlLCJzaG93Q29ycmVjdEFuc3dlcnMiOmZhbHNlLCJ2b3RpbmdMb2NrZWQiOmZhbHNlfV0="/>
</p:tagLst>
</file>

<file path=ppt/tags/tag20.xml><?xml version="1.0" encoding="utf-8"?>
<p:tagLst xmlns:a="http://schemas.openxmlformats.org/drawingml/2006/main" xmlns:r="http://schemas.openxmlformats.org/officeDocument/2006/relationships" xmlns:p="http://schemas.openxmlformats.org/presentationml/2006/main">
  <p:tag name="SLIDO_METADATA" val="eyJUaW1lc3RhbXAiOjE3NTY2MDQxNTd9"/>
  <p:tag name="SLIDO_TYPE" val="SlidoQA"/>
</p:tagLst>
</file>

<file path=ppt/tags/tag2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A"/>
</p:tagLst>
</file>

<file path=ppt/tags/tag22.xml><?xml version="1.0" encoding="utf-8"?>
<p:tagLst xmlns:a="http://schemas.openxmlformats.org/drawingml/2006/main" xmlns:r="http://schemas.openxmlformats.org/officeDocument/2006/relationships" xmlns:p="http://schemas.openxmlformats.org/presentationml/2006/main">
  <p:tag name="SLIDO_ELEMENT" val="title"/>
</p:tagLst>
</file>

<file path=ppt/tags/tag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METADATA" val="eyJUaW1lc3RhbXAiOjE3NTY1NDAyNjh9"/>
  <p:tag name="SLIDO_TYPE" val="SlidoPoll"/>
  <p:tag name="SLIDO_POLL_UUID" val="0764b15c-f54c-4184-a817-7e67ad1c3c45"/>
  <p:tag name="SLIDO_TIMELINE" val="W3sicG9sbFF1ZXN0aW9uVXVpZCI6IjczZjE5MzkzLWI0Y2QtNDQzYi1iYzRlLWQ4NWU5ZWVlYWQxMiIsInNob3dSZXN1bHRzIjp0cnVlLCJzaG93Q29ycmVjdEFuc3dlcnMiOmZhbHNlLCJ2b3RpbmdMb2NrZWQiOmZhbHNlfV0="/>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METADATA" val="eyJUaW1lc3RhbXAiOjE3NTY1NDAzMjN9"/>
  <p:tag name="SLIDO_TYPE" val="SlidoPoll"/>
  <p:tag name="SLIDO_POLL_UUID" val="936e2950-cb04-4373-96e9-70d46ce4d18c"/>
  <p:tag name="SLIDO_TIMELINE" val="W3sicG9sbFF1ZXN0aW9uVXVpZCI6IjExZTZmMDIxLTk1NDUtNDY2Yi04YTIxLTk5YzcyNTRhYzg3MCIsInNob3dSZXN1bHRzIjp0cnVlLCJzaG93Q29ycmVjdEFuc3dlcnMiOmZhbHNlLCJ2b3RpbmdMb2NrZWQiOmZhbHNlfV0="/>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rtlCol="0" anchor="ctr"/>
      <a:lstStyle>
        <a:defPPr algn="ctr">
          <a:defRPr/>
        </a:defPPr>
      </a:lstStyle>
    </a:spDef>
    <a:lnDef>
      <a:spPr bwMode="auto">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rtlCol="0" anchor="ctr"/>
      <a:lstStyle>
        <a:defPPr algn="ctr">
          <a:defRPr/>
        </a:defPPr>
      </a:lstStyle>
    </a:spDef>
    <a:lnDef>
      <a:spPr bwMode="auto">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Campbell11e_LectureDesign</Template>
  <TotalTime>10328</TotalTime>
  <Words>2234</Words>
  <Application>Microsoft Office PowerPoint</Application>
  <PresentationFormat>寬螢幕</PresentationFormat>
  <Paragraphs>234</Paragraphs>
  <Slides>83</Slides>
  <Notes>26</Notes>
  <HiddenSlides>0</HiddenSlides>
  <MMClips>0</MMClips>
  <ScaleCrop>false</ScaleCrop>
  <HeadingPairs>
    <vt:vector size="4" baseType="variant">
      <vt:variant>
        <vt:lpstr>佈景主題</vt:lpstr>
      </vt:variant>
      <vt:variant>
        <vt:i4>4</vt:i4>
      </vt:variant>
      <vt:variant>
        <vt:lpstr>投影片標題</vt:lpstr>
      </vt:variant>
      <vt:variant>
        <vt:i4>83</vt:i4>
      </vt:variant>
    </vt:vector>
  </HeadingPairs>
  <TitlesOfParts>
    <vt:vector size="87" baseType="lpstr">
      <vt:lpstr>Blank</vt:lpstr>
      <vt:lpstr>Custom Design</vt:lpstr>
      <vt:lpstr>1_Blank</vt:lpstr>
      <vt:lpstr>Office 佈景主題</vt:lpstr>
      <vt:lpstr>PowerPoint 簡報</vt:lpstr>
      <vt:lpstr>PowerPoint 簡報</vt:lpstr>
      <vt:lpstr>PowerPoint 簡報</vt:lpstr>
      <vt:lpstr>PowerPoint 簡報</vt:lpstr>
      <vt:lpstr>點名</vt:lpstr>
      <vt:lpstr>心得作業</vt:lpstr>
      <vt:lpstr>心得作業評分標準</vt:lpstr>
      <vt:lpstr>Slido提問</vt:lpstr>
      <vt:lpstr>Slido提問評分標準</vt:lpstr>
      <vt:lpstr>PowerPoint 簡報</vt:lpstr>
      <vt:lpstr>期中與期末考大抄</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CONCEPT 1.1: The study of life reveals unifying themes</vt:lpstr>
      <vt:lpstr>Theme: New Properties Emerge at Successive Levels of Biological Organization</vt:lpstr>
      <vt:lpstr>Figure 1.3</vt:lpstr>
      <vt:lpstr>PowerPoint 簡報</vt:lpstr>
      <vt:lpstr>Theme: Life’s Processes Involve the Expression and Transmission of Genetic Information</vt:lpstr>
      <vt:lpstr>Figure 1.8</vt:lpstr>
      <vt:lpstr>Theme: Life Requires the Transfer and Transformation of Energy and Matter</vt:lpstr>
      <vt:lpstr>Figure 1.9</vt:lpstr>
      <vt:lpstr>Theme: From Molecules to Ecosystems, Interactions Are Important in Biological Systems</vt:lpstr>
      <vt:lpstr>Figure 1.10</vt:lpstr>
      <vt:lpstr>Figure 1.11</vt:lpstr>
      <vt:lpstr>CONCEPT 1.2: The Core Theme: Evolution accounts for the unity and diversity of life</vt:lpstr>
      <vt:lpstr>Figure 1.14</vt:lpstr>
      <vt:lpstr>Charles Darwin and the Theory of Natural Selection</vt:lpstr>
      <vt:lpstr>Figure 1.16</vt:lpstr>
      <vt:lpstr>CONCEPT 1.3: In studying nature, scientists form and test hypotheses</vt:lpstr>
      <vt:lpstr>Forming and Testing Hypotheses</vt:lpstr>
      <vt:lpstr>A Case Study in Scientific Inquiry: Investigating Coat Coloration in Mouse Populations</vt:lpstr>
      <vt:lpstr>Figure 1.25</vt:lpstr>
      <vt:lpstr>CONCEPT 1.4: Science benefits from a cooperative approach and diverse viewpoints</vt:lpstr>
      <vt:lpstr>PowerPoint 簡報</vt:lpstr>
      <vt:lpstr>PowerPoint 簡報</vt:lpstr>
      <vt:lpstr>PowerPoint 簡報</vt:lpstr>
      <vt:lpstr>PowerPoint 簡報</vt:lpstr>
      <vt:lpstr>Figure 1.2</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Jerome 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Campbell: Biology, Twelfth Edition, Chapter 01, The Themes of Biology, and Scientific Inquiry</dc:title>
  <dc:creator>Jerome Burg</dc:creator>
  <cp:lastModifiedBy>少銘 張</cp:lastModifiedBy>
  <cp:revision>1074</cp:revision>
  <dcterms:created xsi:type="dcterms:W3CDTF">2010-08-06T18:35:02Z</dcterms:created>
  <dcterms:modified xsi:type="dcterms:W3CDTF">2025-09-04T04:57:50Z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1.4.1.3212</vt:lpwstr>
  </property>
</Properties>
</file>